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0"/>
  </p:notesMasterIdLst>
  <p:handoutMasterIdLst>
    <p:handoutMasterId r:id="rId41"/>
  </p:handoutMasterIdLst>
  <p:sldIdLst>
    <p:sldId id="435" r:id="rId7"/>
    <p:sldId id="405" r:id="rId8"/>
    <p:sldId id="486" r:id="rId9"/>
    <p:sldId id="488" r:id="rId10"/>
    <p:sldId id="490" r:id="rId11"/>
    <p:sldId id="491" r:id="rId12"/>
    <p:sldId id="471" r:id="rId13"/>
    <p:sldId id="472" r:id="rId14"/>
    <p:sldId id="473" r:id="rId15"/>
    <p:sldId id="474" r:id="rId16"/>
    <p:sldId id="475" r:id="rId17"/>
    <p:sldId id="476" r:id="rId18"/>
    <p:sldId id="477" r:id="rId19"/>
    <p:sldId id="478" r:id="rId20"/>
    <p:sldId id="479" r:id="rId21"/>
    <p:sldId id="481" r:id="rId22"/>
    <p:sldId id="493" r:id="rId23"/>
    <p:sldId id="494" r:id="rId24"/>
    <p:sldId id="492" r:id="rId25"/>
    <p:sldId id="482" r:id="rId26"/>
    <p:sldId id="484" r:id="rId27"/>
    <p:sldId id="438" r:id="rId28"/>
    <p:sldId id="439" r:id="rId29"/>
    <p:sldId id="440" r:id="rId30"/>
    <p:sldId id="441" r:id="rId31"/>
    <p:sldId id="442" r:id="rId32"/>
    <p:sldId id="443" r:id="rId33"/>
    <p:sldId id="444" r:id="rId34"/>
    <p:sldId id="452" r:id="rId35"/>
    <p:sldId id="463" r:id="rId36"/>
    <p:sldId id="465" r:id="rId37"/>
    <p:sldId id="466" r:id="rId38"/>
    <p:sldId id="469" r:id="rId39"/>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3" userDrawn="1">
          <p15:clr>
            <a:srgbClr val="A4A3A4"/>
          </p15:clr>
        </p15:guide>
        <p15:guide id="2" pos="2880" userDrawn="1">
          <p15:clr>
            <a:srgbClr val="A4A3A4"/>
          </p15:clr>
        </p15:guide>
        <p15:guide id="3" pos="272" userDrawn="1">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c Whyte" initials="AW" lastIdx="1" clrIdx="0">
    <p:extLst>
      <p:ext uri="{19B8F6BF-5375-455C-9EA6-DF929625EA0E}">
        <p15:presenceInfo xmlns:p15="http://schemas.microsoft.com/office/powerpoint/2012/main" userId="S::AlecW@parryandwhyte.com.au::2162f415-98e2-4030-a083-cb38b910d0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478"/>
    <a:srgbClr val="5482AB"/>
    <a:srgbClr val="00234E"/>
    <a:srgbClr val="675C53"/>
    <a:srgbClr val="CA7700"/>
    <a:srgbClr val="69923A"/>
    <a:srgbClr val="004165"/>
    <a:srgbClr val="F7FAF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5388" autoAdjust="0"/>
  </p:normalViewPr>
  <p:slideViewPr>
    <p:cSldViewPr>
      <p:cViewPr varScale="1">
        <p:scale>
          <a:sx n="109" d="100"/>
          <a:sy n="109" d="100"/>
        </p:scale>
        <p:origin x="1548" y="78"/>
      </p:cViewPr>
      <p:guideLst>
        <p:guide orient="horz" pos="2423"/>
        <p:guide pos="2880"/>
        <p:guide pos="272"/>
      </p:guideLst>
    </p:cSldViewPr>
  </p:slideViewPr>
  <p:notesTextViewPr>
    <p:cViewPr>
      <p:scale>
        <a:sx n="1" d="1"/>
        <a:sy n="1" d="1"/>
      </p:scale>
      <p:origin x="0" y="0"/>
    </p:cViewPr>
  </p:notesTextViewPr>
  <p:sorterViewPr>
    <p:cViewPr>
      <p:scale>
        <a:sx n="50" d="100"/>
        <a:sy n="50" d="100"/>
      </p:scale>
      <p:origin x="0" y="0"/>
    </p:cViewPr>
  </p:sorterViewPr>
  <p:notesViewPr>
    <p:cSldViewPr>
      <p:cViewPr varScale="1">
        <p:scale>
          <a:sx n="93" d="100"/>
          <a:sy n="93" d="100"/>
        </p:scale>
        <p:origin x="-2232" y="-102"/>
      </p:cViewPr>
      <p:guideLst>
        <p:guide orient="horz" pos="3225"/>
        <p:guide pos="223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8428" cy="511732"/>
          </a:xfrm>
          <a:prstGeom prst="rect">
            <a:avLst/>
          </a:prstGeom>
        </p:spPr>
        <p:txBody>
          <a:bodyPr vert="horz" lIns="100011" tIns="50006" rIns="100011" bIns="50006" rtlCol="0"/>
          <a:lstStyle>
            <a:lvl1pPr algn="l">
              <a:defRPr sz="1200"/>
            </a:lvl1pPr>
          </a:lstStyle>
          <a:p>
            <a:endParaRPr lang="en-US" dirty="0"/>
          </a:p>
        </p:txBody>
      </p:sp>
      <p:sp>
        <p:nvSpPr>
          <p:cNvPr id="3" name="Date Placeholder 2"/>
          <p:cNvSpPr>
            <a:spLocks noGrp="1"/>
          </p:cNvSpPr>
          <p:nvPr>
            <p:ph type="dt" sz="quarter" idx="1"/>
          </p:nvPr>
        </p:nvSpPr>
        <p:spPr>
          <a:xfrm>
            <a:off x="4023994" y="2"/>
            <a:ext cx="3078428" cy="511732"/>
          </a:xfrm>
          <a:prstGeom prst="rect">
            <a:avLst/>
          </a:prstGeom>
        </p:spPr>
        <p:txBody>
          <a:bodyPr vert="horz" lIns="100011" tIns="50006" rIns="100011" bIns="50006" rtlCol="0"/>
          <a:lstStyle>
            <a:lvl1pPr algn="r">
              <a:defRPr sz="1200"/>
            </a:lvl1pPr>
          </a:lstStyle>
          <a:p>
            <a:fld id="{E9C3E3CE-3CBC-4AB8-AE34-719F5383802C}" type="datetimeFigureOut">
              <a:rPr lang="en-US" smtClean="0"/>
              <a:t>7/6/2022</a:t>
            </a:fld>
            <a:endParaRPr lang="en-US" dirty="0"/>
          </a:p>
        </p:txBody>
      </p:sp>
      <p:sp>
        <p:nvSpPr>
          <p:cNvPr id="4" name="Footer Placeholder 3"/>
          <p:cNvSpPr>
            <a:spLocks noGrp="1"/>
          </p:cNvSpPr>
          <p:nvPr>
            <p:ph type="ftr" sz="quarter" idx="2"/>
          </p:nvPr>
        </p:nvSpPr>
        <p:spPr>
          <a:xfrm>
            <a:off x="1" y="9721108"/>
            <a:ext cx="3078428" cy="511732"/>
          </a:xfrm>
          <a:prstGeom prst="rect">
            <a:avLst/>
          </a:prstGeom>
        </p:spPr>
        <p:txBody>
          <a:bodyPr vert="horz" lIns="100011" tIns="50006" rIns="100011" bIns="500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994" y="9721108"/>
            <a:ext cx="3078428" cy="511732"/>
          </a:xfrm>
          <a:prstGeom prst="rect">
            <a:avLst/>
          </a:prstGeom>
        </p:spPr>
        <p:txBody>
          <a:bodyPr vert="horz" lIns="100011" tIns="50006" rIns="100011" bIns="50006" rtlCol="0" anchor="b"/>
          <a:lstStyle>
            <a:lvl1pPr algn="r">
              <a:defRPr sz="1200"/>
            </a:lvl1pPr>
          </a:lstStyle>
          <a:p>
            <a:fld id="{10C58BCC-678C-4216-8949-9FD93E98BF07}" type="slidenum">
              <a:rPr lang="en-US" smtClean="0"/>
              <a:t>‹#›</a:t>
            </a:fld>
            <a:endParaRPr lang="en-US" dirty="0"/>
          </a:p>
        </p:txBody>
      </p:sp>
    </p:spTree>
    <p:extLst>
      <p:ext uri="{BB962C8B-B14F-4D97-AF65-F5344CB8AC3E}">
        <p14:creationId xmlns:p14="http://schemas.microsoft.com/office/powerpoint/2010/main" val="4286148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78320" cy="513127"/>
          </a:xfrm>
          <a:prstGeom prst="rect">
            <a:avLst/>
          </a:prstGeom>
        </p:spPr>
        <p:txBody>
          <a:bodyPr vert="horz" lIns="97993" tIns="48995" rIns="97993" bIns="48995" rtlCol="0"/>
          <a:lstStyle>
            <a:lvl1pPr algn="l">
              <a:defRPr sz="1200"/>
            </a:lvl1pPr>
          </a:lstStyle>
          <a:p>
            <a:endParaRPr lang="en-US" dirty="0"/>
          </a:p>
        </p:txBody>
      </p:sp>
      <p:sp>
        <p:nvSpPr>
          <p:cNvPr id="3" name="Date Placeholder 2"/>
          <p:cNvSpPr>
            <a:spLocks noGrp="1"/>
          </p:cNvSpPr>
          <p:nvPr>
            <p:ph type="dt" idx="1"/>
          </p:nvPr>
        </p:nvSpPr>
        <p:spPr>
          <a:xfrm>
            <a:off x="4024139" y="2"/>
            <a:ext cx="3078320" cy="513127"/>
          </a:xfrm>
          <a:prstGeom prst="rect">
            <a:avLst/>
          </a:prstGeom>
        </p:spPr>
        <p:txBody>
          <a:bodyPr vert="horz" lIns="97993" tIns="48995" rIns="97993" bIns="48995" rtlCol="0"/>
          <a:lstStyle>
            <a:lvl1pPr algn="r">
              <a:defRPr sz="1200"/>
            </a:lvl1pPr>
          </a:lstStyle>
          <a:p>
            <a:fld id="{3C2146A2-312B-4280-A71F-E20384F25B99}" type="datetimeFigureOut">
              <a:rPr lang="en-US" smtClean="0"/>
              <a:t>7/6/2022</a:t>
            </a:fld>
            <a:endParaRPr lang="en-US" dirty="0"/>
          </a:p>
        </p:txBody>
      </p:sp>
      <p:sp>
        <p:nvSpPr>
          <p:cNvPr id="4" name="Slide Image Placehold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7993" tIns="48995" rIns="97993" bIns="48995" rtlCol="0" anchor="ctr"/>
          <a:lstStyle/>
          <a:p>
            <a:endParaRPr lang="en-US" dirty="0"/>
          </a:p>
        </p:txBody>
      </p:sp>
      <p:sp>
        <p:nvSpPr>
          <p:cNvPr id="5" name="Notes Placeholder 4"/>
          <p:cNvSpPr>
            <a:spLocks noGrp="1"/>
          </p:cNvSpPr>
          <p:nvPr>
            <p:ph type="body" sz="quarter" idx="3"/>
          </p:nvPr>
        </p:nvSpPr>
        <p:spPr>
          <a:xfrm>
            <a:off x="709766" y="4925321"/>
            <a:ext cx="5684535" cy="4029967"/>
          </a:xfrm>
          <a:prstGeom prst="rect">
            <a:avLst/>
          </a:prstGeom>
        </p:spPr>
        <p:txBody>
          <a:bodyPr vert="horz" lIns="97993" tIns="48995" rIns="97993" bIns="489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721489"/>
            <a:ext cx="3078320" cy="513127"/>
          </a:xfrm>
          <a:prstGeom prst="rect">
            <a:avLst/>
          </a:prstGeom>
        </p:spPr>
        <p:txBody>
          <a:bodyPr vert="horz" lIns="97993" tIns="48995" rIns="97993" bIns="4899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4139" y="9721489"/>
            <a:ext cx="3078320" cy="513127"/>
          </a:xfrm>
          <a:prstGeom prst="rect">
            <a:avLst/>
          </a:prstGeom>
        </p:spPr>
        <p:txBody>
          <a:bodyPr vert="horz" lIns="97993" tIns="48995" rIns="97993" bIns="48995" rtlCol="0" anchor="b"/>
          <a:lstStyle>
            <a:lvl1pPr algn="r">
              <a:defRPr sz="1200"/>
            </a:lvl1pPr>
          </a:lstStyle>
          <a:p>
            <a:fld id="{2873E295-4CD1-4C30-B6A3-BA84516C601B}" type="slidenum">
              <a:rPr lang="en-US" smtClean="0"/>
              <a:t>‹#›</a:t>
            </a:fld>
            <a:endParaRPr lang="en-US" dirty="0"/>
          </a:p>
        </p:txBody>
      </p:sp>
    </p:spTree>
    <p:extLst>
      <p:ext uri="{BB962C8B-B14F-4D97-AF65-F5344CB8AC3E}">
        <p14:creationId xmlns:p14="http://schemas.microsoft.com/office/powerpoint/2010/main" val="278413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a:t>
            </a:fld>
            <a:endParaRPr lang="en-US" dirty="0"/>
          </a:p>
        </p:txBody>
      </p:sp>
    </p:spTree>
    <p:extLst>
      <p:ext uri="{BB962C8B-B14F-4D97-AF65-F5344CB8AC3E}">
        <p14:creationId xmlns:p14="http://schemas.microsoft.com/office/powerpoint/2010/main" val="2829571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10</a:t>
            </a:fld>
            <a:endParaRPr lang="en-US" dirty="0"/>
          </a:p>
        </p:txBody>
      </p:sp>
    </p:spTree>
    <p:extLst>
      <p:ext uri="{BB962C8B-B14F-4D97-AF65-F5344CB8AC3E}">
        <p14:creationId xmlns:p14="http://schemas.microsoft.com/office/powerpoint/2010/main" val="406808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11</a:t>
            </a:fld>
            <a:endParaRPr lang="en-US" dirty="0"/>
          </a:p>
        </p:txBody>
      </p:sp>
    </p:spTree>
    <p:extLst>
      <p:ext uri="{BB962C8B-B14F-4D97-AF65-F5344CB8AC3E}">
        <p14:creationId xmlns:p14="http://schemas.microsoft.com/office/powerpoint/2010/main" val="3362955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12</a:t>
            </a:fld>
            <a:endParaRPr lang="en-US" dirty="0"/>
          </a:p>
        </p:txBody>
      </p:sp>
    </p:spTree>
    <p:extLst>
      <p:ext uri="{BB962C8B-B14F-4D97-AF65-F5344CB8AC3E}">
        <p14:creationId xmlns:p14="http://schemas.microsoft.com/office/powerpoint/2010/main" val="602296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13</a:t>
            </a:fld>
            <a:endParaRPr lang="en-US" dirty="0"/>
          </a:p>
        </p:txBody>
      </p:sp>
    </p:spTree>
    <p:extLst>
      <p:ext uri="{BB962C8B-B14F-4D97-AF65-F5344CB8AC3E}">
        <p14:creationId xmlns:p14="http://schemas.microsoft.com/office/powerpoint/2010/main" val="427676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14</a:t>
            </a:fld>
            <a:endParaRPr lang="en-US" dirty="0"/>
          </a:p>
        </p:txBody>
      </p:sp>
    </p:spTree>
    <p:extLst>
      <p:ext uri="{BB962C8B-B14F-4D97-AF65-F5344CB8AC3E}">
        <p14:creationId xmlns:p14="http://schemas.microsoft.com/office/powerpoint/2010/main" val="38839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15</a:t>
            </a:fld>
            <a:endParaRPr lang="en-US" dirty="0"/>
          </a:p>
        </p:txBody>
      </p:sp>
    </p:spTree>
    <p:extLst>
      <p:ext uri="{BB962C8B-B14F-4D97-AF65-F5344CB8AC3E}">
        <p14:creationId xmlns:p14="http://schemas.microsoft.com/office/powerpoint/2010/main" val="427158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16</a:t>
            </a:fld>
            <a:endParaRPr lang="en-US" dirty="0"/>
          </a:p>
        </p:txBody>
      </p:sp>
    </p:spTree>
    <p:extLst>
      <p:ext uri="{BB962C8B-B14F-4D97-AF65-F5344CB8AC3E}">
        <p14:creationId xmlns:p14="http://schemas.microsoft.com/office/powerpoint/2010/main" val="91149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17</a:t>
            </a:fld>
            <a:endParaRPr lang="en-US" dirty="0"/>
          </a:p>
        </p:txBody>
      </p:sp>
    </p:spTree>
    <p:extLst>
      <p:ext uri="{BB962C8B-B14F-4D97-AF65-F5344CB8AC3E}">
        <p14:creationId xmlns:p14="http://schemas.microsoft.com/office/powerpoint/2010/main" val="91149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18</a:t>
            </a:fld>
            <a:endParaRPr lang="en-US" dirty="0"/>
          </a:p>
        </p:txBody>
      </p:sp>
    </p:spTree>
    <p:extLst>
      <p:ext uri="{BB962C8B-B14F-4D97-AF65-F5344CB8AC3E}">
        <p14:creationId xmlns:p14="http://schemas.microsoft.com/office/powerpoint/2010/main" val="91149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19</a:t>
            </a:fld>
            <a:endParaRPr lang="en-US" dirty="0"/>
          </a:p>
        </p:txBody>
      </p:sp>
    </p:spTree>
    <p:extLst>
      <p:ext uri="{BB962C8B-B14F-4D97-AF65-F5344CB8AC3E}">
        <p14:creationId xmlns:p14="http://schemas.microsoft.com/office/powerpoint/2010/main" val="91149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a:t>
            </a:fld>
            <a:endParaRPr lang="en-US" dirty="0"/>
          </a:p>
        </p:txBody>
      </p:sp>
    </p:spTree>
    <p:extLst>
      <p:ext uri="{BB962C8B-B14F-4D97-AF65-F5344CB8AC3E}">
        <p14:creationId xmlns:p14="http://schemas.microsoft.com/office/powerpoint/2010/main" val="756827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20</a:t>
            </a:fld>
            <a:endParaRPr lang="en-US" dirty="0"/>
          </a:p>
        </p:txBody>
      </p:sp>
    </p:spTree>
    <p:extLst>
      <p:ext uri="{BB962C8B-B14F-4D97-AF65-F5344CB8AC3E}">
        <p14:creationId xmlns:p14="http://schemas.microsoft.com/office/powerpoint/2010/main" val="187771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21</a:t>
            </a:fld>
            <a:endParaRPr lang="en-US" dirty="0"/>
          </a:p>
        </p:txBody>
      </p:sp>
    </p:spTree>
    <p:extLst>
      <p:ext uri="{BB962C8B-B14F-4D97-AF65-F5344CB8AC3E}">
        <p14:creationId xmlns:p14="http://schemas.microsoft.com/office/powerpoint/2010/main" val="423343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22</a:t>
            </a:fld>
            <a:endParaRPr lang="en-US" dirty="0"/>
          </a:p>
        </p:txBody>
      </p:sp>
    </p:spTree>
    <p:extLst>
      <p:ext uri="{BB962C8B-B14F-4D97-AF65-F5344CB8AC3E}">
        <p14:creationId xmlns:p14="http://schemas.microsoft.com/office/powerpoint/2010/main" val="1905403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23</a:t>
            </a:fld>
            <a:endParaRPr lang="en-US" dirty="0"/>
          </a:p>
        </p:txBody>
      </p:sp>
    </p:spTree>
    <p:extLst>
      <p:ext uri="{BB962C8B-B14F-4D97-AF65-F5344CB8AC3E}">
        <p14:creationId xmlns:p14="http://schemas.microsoft.com/office/powerpoint/2010/main" val="4290956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24</a:t>
            </a:fld>
            <a:endParaRPr lang="en-US" dirty="0"/>
          </a:p>
        </p:txBody>
      </p:sp>
    </p:spTree>
    <p:extLst>
      <p:ext uri="{BB962C8B-B14F-4D97-AF65-F5344CB8AC3E}">
        <p14:creationId xmlns:p14="http://schemas.microsoft.com/office/powerpoint/2010/main" val="4115600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25</a:t>
            </a:fld>
            <a:endParaRPr lang="en-US" dirty="0"/>
          </a:p>
        </p:txBody>
      </p:sp>
    </p:spTree>
    <p:extLst>
      <p:ext uri="{BB962C8B-B14F-4D97-AF65-F5344CB8AC3E}">
        <p14:creationId xmlns:p14="http://schemas.microsoft.com/office/powerpoint/2010/main" val="176862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26</a:t>
            </a:fld>
            <a:endParaRPr lang="en-US" dirty="0"/>
          </a:p>
        </p:txBody>
      </p:sp>
    </p:spTree>
    <p:extLst>
      <p:ext uri="{BB962C8B-B14F-4D97-AF65-F5344CB8AC3E}">
        <p14:creationId xmlns:p14="http://schemas.microsoft.com/office/powerpoint/2010/main" val="3288056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27</a:t>
            </a:fld>
            <a:endParaRPr lang="en-US" dirty="0"/>
          </a:p>
        </p:txBody>
      </p:sp>
    </p:spTree>
    <p:extLst>
      <p:ext uri="{BB962C8B-B14F-4D97-AF65-F5344CB8AC3E}">
        <p14:creationId xmlns:p14="http://schemas.microsoft.com/office/powerpoint/2010/main" val="4069505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28</a:t>
            </a:fld>
            <a:endParaRPr lang="en-US" dirty="0"/>
          </a:p>
        </p:txBody>
      </p:sp>
    </p:spTree>
    <p:extLst>
      <p:ext uri="{BB962C8B-B14F-4D97-AF65-F5344CB8AC3E}">
        <p14:creationId xmlns:p14="http://schemas.microsoft.com/office/powerpoint/2010/main" val="3786579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29</a:t>
            </a:fld>
            <a:endParaRPr lang="en-US" dirty="0"/>
          </a:p>
        </p:txBody>
      </p:sp>
    </p:spTree>
    <p:extLst>
      <p:ext uri="{BB962C8B-B14F-4D97-AF65-F5344CB8AC3E}">
        <p14:creationId xmlns:p14="http://schemas.microsoft.com/office/powerpoint/2010/main" val="257985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3</a:t>
            </a:fld>
            <a:endParaRPr lang="en-US" dirty="0"/>
          </a:p>
        </p:txBody>
      </p:sp>
    </p:spTree>
    <p:extLst>
      <p:ext uri="{BB962C8B-B14F-4D97-AF65-F5344CB8AC3E}">
        <p14:creationId xmlns:p14="http://schemas.microsoft.com/office/powerpoint/2010/main" val="1285575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30</a:t>
            </a:fld>
            <a:endParaRPr lang="en-US" dirty="0"/>
          </a:p>
        </p:txBody>
      </p:sp>
    </p:spTree>
    <p:extLst>
      <p:ext uri="{BB962C8B-B14F-4D97-AF65-F5344CB8AC3E}">
        <p14:creationId xmlns:p14="http://schemas.microsoft.com/office/powerpoint/2010/main" val="248316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4</a:t>
            </a:fld>
            <a:endParaRPr lang="en-US" dirty="0"/>
          </a:p>
        </p:txBody>
      </p:sp>
    </p:spTree>
    <p:extLst>
      <p:ext uri="{BB962C8B-B14F-4D97-AF65-F5344CB8AC3E}">
        <p14:creationId xmlns:p14="http://schemas.microsoft.com/office/powerpoint/2010/main" val="405146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5</a:t>
            </a:fld>
            <a:endParaRPr lang="en-US" dirty="0"/>
          </a:p>
        </p:txBody>
      </p:sp>
    </p:spTree>
    <p:extLst>
      <p:ext uri="{BB962C8B-B14F-4D97-AF65-F5344CB8AC3E}">
        <p14:creationId xmlns:p14="http://schemas.microsoft.com/office/powerpoint/2010/main" val="289663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6</a:t>
            </a:fld>
            <a:endParaRPr lang="en-US" dirty="0"/>
          </a:p>
        </p:txBody>
      </p:sp>
    </p:spTree>
    <p:extLst>
      <p:ext uri="{BB962C8B-B14F-4D97-AF65-F5344CB8AC3E}">
        <p14:creationId xmlns:p14="http://schemas.microsoft.com/office/powerpoint/2010/main" val="290396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7</a:t>
            </a:fld>
            <a:endParaRPr lang="en-US" dirty="0"/>
          </a:p>
        </p:txBody>
      </p:sp>
    </p:spTree>
    <p:extLst>
      <p:ext uri="{BB962C8B-B14F-4D97-AF65-F5344CB8AC3E}">
        <p14:creationId xmlns:p14="http://schemas.microsoft.com/office/powerpoint/2010/main" val="3203580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8</a:t>
            </a:fld>
            <a:endParaRPr lang="en-US" dirty="0"/>
          </a:p>
        </p:txBody>
      </p:sp>
    </p:spTree>
    <p:extLst>
      <p:ext uri="{BB962C8B-B14F-4D97-AF65-F5344CB8AC3E}">
        <p14:creationId xmlns:p14="http://schemas.microsoft.com/office/powerpoint/2010/main" val="280579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3E295-4CD1-4C30-B6A3-BA84516C601B}" type="slidenum">
              <a:rPr lang="en-US" smtClean="0"/>
              <a:t>9</a:t>
            </a:fld>
            <a:endParaRPr lang="en-US" dirty="0"/>
          </a:p>
        </p:txBody>
      </p:sp>
    </p:spTree>
    <p:extLst>
      <p:ext uri="{BB962C8B-B14F-4D97-AF65-F5344CB8AC3E}">
        <p14:creationId xmlns:p14="http://schemas.microsoft.com/office/powerpoint/2010/main" val="294619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Aft>
                <a:spcPts val="0"/>
              </a:spcAft>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1DE95BAF-E15F-4F16-8ACB-0378BB71756D}"/>
              </a:ext>
            </a:extLst>
          </p:cNvPr>
          <p:cNvSpPr>
            <a:spLocks noGrp="1"/>
          </p:cNvSpPr>
          <p:nvPr>
            <p:ph type="title"/>
          </p:nvPr>
        </p:nvSpPr>
        <p:spPr>
          <a:xfrm>
            <a:off x="448558" y="58345"/>
            <a:ext cx="7400041" cy="779855"/>
          </a:xfrm>
          <a:prstGeom prst="rect">
            <a:avLst/>
          </a:prstGeom>
        </p:spPr>
        <p:txBody>
          <a:bodyPr vert="horz" lIns="91440" tIns="45720" rIns="91440" bIns="45720" rtlCol="0" anchor="ctr">
            <a:normAutofit/>
          </a:bodyPr>
          <a:lstStyle/>
          <a:p>
            <a:r>
              <a:rPr lang="en-US" dirty="0"/>
              <a:t>Click to edit Master title style</a:t>
            </a:r>
          </a:p>
        </p:txBody>
      </p:sp>
      <p:sp>
        <p:nvSpPr>
          <p:cNvPr id="2" name="Slide Number Placeholder 1">
            <a:extLst>
              <a:ext uri="{FF2B5EF4-FFF2-40B4-BE49-F238E27FC236}">
                <a16:creationId xmlns:a16="http://schemas.microsoft.com/office/drawing/2014/main" id="{0386D781-7707-4566-815F-43BA50A5A936}"/>
              </a:ext>
            </a:extLst>
          </p:cNvPr>
          <p:cNvSpPr>
            <a:spLocks noGrp="1"/>
          </p:cNvSpPr>
          <p:nvPr>
            <p:ph type="sldNum" sz="quarter" idx="10"/>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72696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09600"/>
            <a:ext cx="2514600" cy="929943"/>
          </a:xfrm>
          <a:prstGeom prst="rect">
            <a:avLst/>
          </a:prstGeom>
        </p:spPr>
      </p:pic>
      <p:sp>
        <p:nvSpPr>
          <p:cNvPr id="2" name="Footer Placeholder 1"/>
          <p:cNvSpPr>
            <a:spLocks noGrp="1"/>
          </p:cNvSpPr>
          <p:nvPr>
            <p:ph type="ftr" sz="quarter" idx="10"/>
          </p:nvPr>
        </p:nvSpPr>
        <p:spPr/>
        <p:txBody>
          <a:bodyPr/>
          <a:lstStyle/>
          <a:p>
            <a:endParaRPr lang="en-US" dirty="0"/>
          </a:p>
        </p:txBody>
      </p:sp>
      <p:sp>
        <p:nvSpPr>
          <p:cNvPr id="5" name="Rectangle 4">
            <a:extLst>
              <a:ext uri="{FF2B5EF4-FFF2-40B4-BE49-F238E27FC236}">
                <a16:creationId xmlns:a16="http://schemas.microsoft.com/office/drawing/2014/main" id="{0BBD6221-4553-4595-93E6-CA524F1DDEE9}"/>
              </a:ext>
            </a:extLst>
          </p:cNvPr>
          <p:cNvSpPr/>
          <p:nvPr userDrawn="1"/>
        </p:nvSpPr>
        <p:spPr>
          <a:xfrm>
            <a:off x="0" y="1"/>
            <a:ext cx="9144000" cy="6544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3E8B107-A46F-4A37-ACB0-FBCF909EBBB8}"/>
              </a:ext>
            </a:extLst>
          </p:cNvPr>
          <p:cNvSpPr>
            <a:spLocks noGrp="1"/>
          </p:cNvSpPr>
          <p:nvPr>
            <p:ph type="sldNum" sz="quarter" idx="11"/>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311403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with pictur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1"/>
          </p:nvPr>
        </p:nvSpPr>
        <p:spPr>
          <a:xfrm>
            <a:off x="3543300" y="1371600"/>
            <a:ext cx="5114925" cy="4724399"/>
          </a:xfrm>
        </p:spPr>
        <p:txBody>
          <a:bodyPr/>
          <a:lstStyle>
            <a:lvl1pPr>
              <a:spcAft>
                <a:spcPts val="0"/>
              </a:spcAft>
              <a:defRPr/>
            </a:lvl1pPr>
            <a:lvl2pPr>
              <a:spcBef>
                <a:spcPts val="0"/>
              </a:spcBef>
              <a:defRPr/>
            </a:lvl2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p:cNvSpPr>
            <a:spLocks noGrp="1"/>
          </p:cNvSpPr>
          <p:nvPr>
            <p:ph type="ftr" sz="quarter" idx="12"/>
          </p:nvPr>
        </p:nvSpPr>
        <p:spPr/>
        <p:txBody>
          <a:bodyPr/>
          <a:lstStyle/>
          <a:p>
            <a:endParaRPr lang="en-US" dirty="0"/>
          </a:p>
        </p:txBody>
      </p:sp>
      <p:sp>
        <p:nvSpPr>
          <p:cNvPr id="6" name="Picture Placeholder 4"/>
          <p:cNvSpPr>
            <a:spLocks noGrp="1"/>
          </p:cNvSpPr>
          <p:nvPr>
            <p:ph type="pic" sz="quarter" idx="13" hasCustomPrompt="1"/>
          </p:nvPr>
        </p:nvSpPr>
        <p:spPr>
          <a:xfrm>
            <a:off x="628650" y="1726565"/>
            <a:ext cx="2388235" cy="2388235"/>
          </a:xfrm>
          <a:prstGeom prst="ellipse">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3" name="Slide Number Placeholder 2">
            <a:extLst>
              <a:ext uri="{FF2B5EF4-FFF2-40B4-BE49-F238E27FC236}">
                <a16:creationId xmlns:a16="http://schemas.microsoft.com/office/drawing/2014/main" id="{3C700CB2-77DC-4CD7-8F05-E64D6BD36FAC}"/>
              </a:ext>
            </a:extLst>
          </p:cNvPr>
          <p:cNvSpPr>
            <a:spLocks noGrp="1"/>
          </p:cNvSpPr>
          <p:nvPr>
            <p:ph type="sldNum" sz="quarter" idx="14"/>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345411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loyees Photo coll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A74E0D-3C38-470B-9E3C-22FB7376210E}"/>
              </a:ext>
            </a:extLst>
          </p:cNvPr>
          <p:cNvSpPr/>
          <p:nvPr userDrawn="1"/>
        </p:nvSpPr>
        <p:spPr>
          <a:xfrm>
            <a:off x="0" y="676897"/>
            <a:ext cx="2743199" cy="4244803"/>
          </a:xfrm>
          <a:prstGeom prst="rect">
            <a:avLst/>
          </a:prstGeom>
          <a:solidFill>
            <a:srgbClr val="54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162815" y="822542"/>
            <a:ext cx="2199386" cy="3901858"/>
          </a:xfrm>
        </p:spPr>
        <p:txBody>
          <a:bodyPr wrap="square">
            <a:normAutofit/>
          </a:bodyPr>
          <a:lstStyle>
            <a:lvl1pPr marL="0" indent="0">
              <a:lnSpc>
                <a:spcPct val="110000"/>
              </a:lnSpc>
              <a:spcBef>
                <a:spcPts val="0"/>
              </a:spcBef>
              <a:spcAft>
                <a:spcPts val="0"/>
              </a:spcAft>
              <a:buNone/>
              <a:defRPr sz="2400">
                <a:solidFill>
                  <a:schemeClr val="bg1"/>
                </a:solidFill>
              </a:defRPr>
            </a:lvl1pPr>
            <a:lvl2pPr marL="457200" indent="0">
              <a:spcBef>
                <a:spcPts val="0"/>
              </a:spcBef>
              <a:buNone/>
              <a:defRPr sz="2100">
                <a:solidFill>
                  <a:schemeClr val="bg1"/>
                </a:solidFill>
              </a:defRPr>
            </a:lvl2pPr>
            <a:lvl3pPr marL="914400" indent="0">
              <a:buNone/>
              <a:defRPr sz="2100">
                <a:solidFill>
                  <a:schemeClr val="bg1"/>
                </a:solidFill>
              </a:defRPr>
            </a:lvl3pPr>
            <a:lvl4pPr marL="1371600" indent="0">
              <a:buNone/>
              <a:defRPr sz="2100">
                <a:solidFill>
                  <a:schemeClr val="bg1"/>
                </a:solidFill>
              </a:defRPr>
            </a:lvl4pPr>
            <a:lvl5pPr marL="1828800" indent="0">
              <a:buNone/>
              <a:defRPr sz="2100">
                <a:solidFill>
                  <a:schemeClr val="bg1"/>
                </a:solidFill>
              </a:defRPr>
            </a:lvl5pPr>
          </a:lstStyle>
          <a:p>
            <a:pPr lvl="0"/>
            <a:r>
              <a:rPr lang="en-US" dirty="0"/>
              <a:t>Click to edit Master text styles</a:t>
            </a:r>
          </a:p>
        </p:txBody>
      </p:sp>
      <p:sp>
        <p:nvSpPr>
          <p:cNvPr id="5" name="Title Placeholder 1">
            <a:extLst>
              <a:ext uri="{FF2B5EF4-FFF2-40B4-BE49-F238E27FC236}">
                <a16:creationId xmlns:a16="http://schemas.microsoft.com/office/drawing/2014/main" id="{1DE95BAF-E15F-4F16-8ACB-0378BB71756D}"/>
              </a:ext>
            </a:extLst>
          </p:cNvPr>
          <p:cNvSpPr>
            <a:spLocks noGrp="1"/>
          </p:cNvSpPr>
          <p:nvPr>
            <p:ph type="title"/>
          </p:nvPr>
        </p:nvSpPr>
        <p:spPr>
          <a:xfrm>
            <a:off x="448558" y="58345"/>
            <a:ext cx="7400041" cy="779855"/>
          </a:xfrm>
          <a:prstGeom prst="rect">
            <a:avLst/>
          </a:prstGeom>
        </p:spPr>
        <p:txBody>
          <a:bodyPr vert="horz" lIns="91440" tIns="45720" rIns="91440" bIns="45720" rtlCol="0" anchor="ctr">
            <a:normAutofit/>
          </a:bodyPr>
          <a:lstStyle/>
          <a:p>
            <a:r>
              <a:rPr lang="en-US" dirty="0"/>
              <a:t>Click to edit Master title style</a:t>
            </a:r>
          </a:p>
        </p:txBody>
      </p:sp>
      <p:sp>
        <p:nvSpPr>
          <p:cNvPr id="4" name="Picture Placeholder 3">
            <a:extLst>
              <a:ext uri="{FF2B5EF4-FFF2-40B4-BE49-F238E27FC236}">
                <a16:creationId xmlns:a16="http://schemas.microsoft.com/office/drawing/2014/main" id="{7F5EB070-55D8-4353-A696-8805828AECB8}"/>
              </a:ext>
            </a:extLst>
          </p:cNvPr>
          <p:cNvSpPr>
            <a:spLocks noGrp="1"/>
          </p:cNvSpPr>
          <p:nvPr>
            <p:ph type="pic" sz="quarter" idx="10"/>
          </p:nvPr>
        </p:nvSpPr>
        <p:spPr>
          <a:xfrm>
            <a:off x="2571743" y="687976"/>
            <a:ext cx="6572257" cy="4233725"/>
          </a:xfrm>
          <a:solidFill>
            <a:srgbClr val="FFFFFF"/>
          </a:solidFill>
          <a:ln>
            <a:noFill/>
          </a:ln>
        </p:spPr>
        <p:txBody>
          <a:bodyPr/>
          <a:lstStyle/>
          <a:p>
            <a:endParaRPr lang="en-US" dirty="0"/>
          </a:p>
        </p:txBody>
      </p:sp>
      <p:sp>
        <p:nvSpPr>
          <p:cNvPr id="14" name="Picture Placeholder 3">
            <a:extLst>
              <a:ext uri="{FF2B5EF4-FFF2-40B4-BE49-F238E27FC236}">
                <a16:creationId xmlns:a16="http://schemas.microsoft.com/office/drawing/2014/main" id="{3A8B7144-1705-43DB-9280-68D113A3B404}"/>
              </a:ext>
            </a:extLst>
          </p:cNvPr>
          <p:cNvSpPr>
            <a:spLocks noGrp="1"/>
          </p:cNvSpPr>
          <p:nvPr>
            <p:ph type="pic" sz="quarter" idx="11"/>
          </p:nvPr>
        </p:nvSpPr>
        <p:spPr>
          <a:xfrm>
            <a:off x="6858000" y="4921701"/>
            <a:ext cx="2286000" cy="1609344"/>
          </a:xfrm>
          <a:solidFill>
            <a:srgbClr val="FFFFFF"/>
          </a:solidFill>
          <a:ln>
            <a:noFill/>
          </a:ln>
        </p:spPr>
        <p:txBody>
          <a:bodyPr/>
          <a:lstStyle/>
          <a:p>
            <a:endParaRPr lang="en-US" dirty="0"/>
          </a:p>
        </p:txBody>
      </p:sp>
      <p:sp>
        <p:nvSpPr>
          <p:cNvPr id="15" name="Picture Placeholder 3">
            <a:extLst>
              <a:ext uri="{FF2B5EF4-FFF2-40B4-BE49-F238E27FC236}">
                <a16:creationId xmlns:a16="http://schemas.microsoft.com/office/drawing/2014/main" id="{4DB760B5-5EB5-4847-8C22-980712F38511}"/>
              </a:ext>
            </a:extLst>
          </p:cNvPr>
          <p:cNvSpPr>
            <a:spLocks noGrp="1"/>
          </p:cNvSpPr>
          <p:nvPr>
            <p:ph type="pic" sz="quarter" idx="12"/>
          </p:nvPr>
        </p:nvSpPr>
        <p:spPr>
          <a:xfrm>
            <a:off x="4572000" y="4921701"/>
            <a:ext cx="2286000" cy="1609344"/>
          </a:xfrm>
          <a:solidFill>
            <a:srgbClr val="FFFFFF"/>
          </a:solidFill>
          <a:ln>
            <a:noFill/>
          </a:ln>
        </p:spPr>
        <p:txBody>
          <a:bodyPr/>
          <a:lstStyle/>
          <a:p>
            <a:endParaRPr lang="en-US" dirty="0"/>
          </a:p>
        </p:txBody>
      </p:sp>
      <p:sp>
        <p:nvSpPr>
          <p:cNvPr id="16" name="Picture Placeholder 3">
            <a:extLst>
              <a:ext uri="{FF2B5EF4-FFF2-40B4-BE49-F238E27FC236}">
                <a16:creationId xmlns:a16="http://schemas.microsoft.com/office/drawing/2014/main" id="{3858FE23-07E5-435E-AB14-75E444A59E06}"/>
              </a:ext>
            </a:extLst>
          </p:cNvPr>
          <p:cNvSpPr>
            <a:spLocks noGrp="1"/>
          </p:cNvSpPr>
          <p:nvPr>
            <p:ph type="pic" sz="quarter" idx="13"/>
          </p:nvPr>
        </p:nvSpPr>
        <p:spPr>
          <a:xfrm>
            <a:off x="2286000" y="4921701"/>
            <a:ext cx="2286000" cy="1609344"/>
          </a:xfrm>
          <a:solidFill>
            <a:srgbClr val="FFFFFF"/>
          </a:solidFill>
          <a:ln>
            <a:noFill/>
          </a:ln>
        </p:spPr>
        <p:txBody>
          <a:bodyPr/>
          <a:lstStyle/>
          <a:p>
            <a:endParaRPr lang="en-US" dirty="0"/>
          </a:p>
        </p:txBody>
      </p:sp>
      <p:sp>
        <p:nvSpPr>
          <p:cNvPr id="17" name="Picture Placeholder 3">
            <a:extLst>
              <a:ext uri="{FF2B5EF4-FFF2-40B4-BE49-F238E27FC236}">
                <a16:creationId xmlns:a16="http://schemas.microsoft.com/office/drawing/2014/main" id="{ED934447-1D71-452A-BDE3-3311D6EDC525}"/>
              </a:ext>
            </a:extLst>
          </p:cNvPr>
          <p:cNvSpPr>
            <a:spLocks noGrp="1"/>
          </p:cNvSpPr>
          <p:nvPr>
            <p:ph type="pic" sz="quarter" idx="14"/>
          </p:nvPr>
        </p:nvSpPr>
        <p:spPr>
          <a:xfrm>
            <a:off x="0" y="4921701"/>
            <a:ext cx="2286000" cy="1609344"/>
          </a:xfrm>
          <a:solidFill>
            <a:srgbClr val="FFFFFF"/>
          </a:solidFill>
          <a:ln>
            <a:noFill/>
          </a:ln>
        </p:spPr>
        <p:txBody>
          <a:bodyPr/>
          <a:lstStyle/>
          <a:p>
            <a:endParaRPr lang="en-US" dirty="0"/>
          </a:p>
        </p:txBody>
      </p:sp>
      <p:sp>
        <p:nvSpPr>
          <p:cNvPr id="2" name="Slide Number Placeholder 1">
            <a:extLst>
              <a:ext uri="{FF2B5EF4-FFF2-40B4-BE49-F238E27FC236}">
                <a16:creationId xmlns:a16="http://schemas.microsoft.com/office/drawing/2014/main" id="{ED299EA7-6524-42E2-B284-FBD1295B7790}"/>
              </a:ext>
            </a:extLst>
          </p:cNvPr>
          <p:cNvSpPr>
            <a:spLocks noGrp="1"/>
          </p:cNvSpPr>
          <p:nvPr>
            <p:ph type="sldNum" sz="quarter" idx="15"/>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221884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0DF85158-2325-481B-A41E-F5014CA034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07666"/>
            <a:ext cx="9144000" cy="5829612"/>
          </a:xfrm>
          <a:prstGeom prst="rect">
            <a:avLst/>
          </a:prstGeom>
        </p:spPr>
      </p:pic>
      <p:sp>
        <p:nvSpPr>
          <p:cNvPr id="2" name="Slide Number Placeholder 1">
            <a:extLst>
              <a:ext uri="{FF2B5EF4-FFF2-40B4-BE49-F238E27FC236}">
                <a16:creationId xmlns:a16="http://schemas.microsoft.com/office/drawing/2014/main" id="{A40478F3-581E-4DFF-908E-34A4797AD646}"/>
              </a:ext>
            </a:extLst>
          </p:cNvPr>
          <p:cNvSpPr>
            <a:spLocks noGrp="1"/>
          </p:cNvSpPr>
          <p:nvPr>
            <p:ph type="sldNum" sz="quarter" idx="10"/>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25734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9011C7EC-CB49-4BF0-8915-5A888D7F4A64}"/>
              </a:ext>
            </a:extLst>
          </p:cNvPr>
          <p:cNvSpPr>
            <a:spLocks noGrp="1"/>
          </p:cNvSpPr>
          <p:nvPr>
            <p:ph type="sldNum" sz="quarter" idx="10"/>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414864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cap="all" baseline="0"/>
            </a:lvl1pPr>
          </a:lstStyle>
          <a:p>
            <a:r>
              <a:rPr lang="en-US" dirty="0"/>
              <a:t>Click to edit Master title style</a:t>
            </a:r>
          </a:p>
        </p:txBody>
      </p:sp>
      <p:sp>
        <p:nvSpPr>
          <p:cNvPr id="3" name="Slide Number Placeholder 2">
            <a:extLst>
              <a:ext uri="{FF2B5EF4-FFF2-40B4-BE49-F238E27FC236}">
                <a16:creationId xmlns:a16="http://schemas.microsoft.com/office/drawing/2014/main" id="{E5C8576B-5811-4FA7-AE42-04827C18A90B}"/>
              </a:ext>
            </a:extLst>
          </p:cNvPr>
          <p:cNvSpPr>
            <a:spLocks noGrp="1"/>
          </p:cNvSpPr>
          <p:nvPr>
            <p:ph type="sldNum" sz="quarter" idx="10"/>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263335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cap="all" baseline="0"/>
            </a:lvl1pPr>
          </a:lstStyle>
          <a:p>
            <a:r>
              <a:rPr lang="en-US" dirty="0"/>
              <a:t>Click to edit Master title style</a:t>
            </a:r>
          </a:p>
        </p:txBody>
      </p:sp>
      <p:sp>
        <p:nvSpPr>
          <p:cNvPr id="3" name="Slide Number Placeholder 2">
            <a:extLst>
              <a:ext uri="{FF2B5EF4-FFF2-40B4-BE49-F238E27FC236}">
                <a16:creationId xmlns:a16="http://schemas.microsoft.com/office/drawing/2014/main" id="{E5C8576B-5811-4FA7-AE42-04827C18A90B}"/>
              </a:ext>
            </a:extLst>
          </p:cNvPr>
          <p:cNvSpPr>
            <a:spLocks noGrp="1"/>
          </p:cNvSpPr>
          <p:nvPr>
            <p:ph type="sldNum" sz="quarter" idx="10"/>
          </p:nvPr>
        </p:nvSpPr>
        <p:spPr/>
        <p:txBody>
          <a:bodyPr/>
          <a:lstStyle/>
          <a:p>
            <a:fld id="{A45CB1F1-34B9-4623-9DA3-B4277A882F41}" type="slidenum">
              <a:rPr lang="en-US" smtClean="0"/>
              <a:pPr/>
              <a:t>‹#›</a:t>
            </a:fld>
            <a:endParaRPr lang="en-US" dirty="0"/>
          </a:p>
        </p:txBody>
      </p:sp>
      <p:sp>
        <p:nvSpPr>
          <p:cNvPr id="4" name="Rectangle 3">
            <a:extLst>
              <a:ext uri="{FF2B5EF4-FFF2-40B4-BE49-F238E27FC236}">
                <a16:creationId xmlns:a16="http://schemas.microsoft.com/office/drawing/2014/main" id="{CA787E27-2E77-4986-A0E4-08B8FDA35158}"/>
              </a:ext>
            </a:extLst>
          </p:cNvPr>
          <p:cNvSpPr/>
          <p:nvPr userDrawn="1"/>
        </p:nvSpPr>
        <p:spPr>
          <a:xfrm>
            <a:off x="0" y="685801"/>
            <a:ext cx="9144000" cy="584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90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R Placeholde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253F4-B59F-4FD4-BBBE-4509C32FB2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4197" y="1542779"/>
            <a:ext cx="2224575" cy="2191021"/>
          </a:xfrm>
          <a:prstGeom prst="rect">
            <a:avLst/>
          </a:prstGeom>
        </p:spPr>
      </p:pic>
      <p:sp>
        <p:nvSpPr>
          <p:cNvPr id="5" name="Rectangle: Rounded Corners 4">
            <a:extLst>
              <a:ext uri="{FF2B5EF4-FFF2-40B4-BE49-F238E27FC236}">
                <a16:creationId xmlns:a16="http://schemas.microsoft.com/office/drawing/2014/main" id="{A5F0509C-94B5-407C-882B-765FC47C7816}"/>
              </a:ext>
            </a:extLst>
          </p:cNvPr>
          <p:cNvSpPr/>
          <p:nvPr userDrawn="1"/>
        </p:nvSpPr>
        <p:spPr>
          <a:xfrm>
            <a:off x="5658086" y="2897339"/>
            <a:ext cx="3009900" cy="648293"/>
          </a:xfrm>
          <a:prstGeom prst="roundRect">
            <a:avLst>
              <a:gd name="adj" fmla="val 50000"/>
            </a:avLst>
          </a:prstGeom>
          <a:solidFill>
            <a:srgbClr val="69923A"/>
          </a:solidFill>
          <a:ln>
            <a:solidFill>
              <a:srgbClr val="699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D233E7C-C879-429E-8746-6C64771983F5}"/>
              </a:ext>
            </a:extLst>
          </p:cNvPr>
          <p:cNvSpPr/>
          <p:nvPr userDrawn="1"/>
        </p:nvSpPr>
        <p:spPr>
          <a:xfrm>
            <a:off x="5658086" y="1754564"/>
            <a:ext cx="3009900" cy="648293"/>
          </a:xfrm>
          <a:prstGeom prst="roundRect">
            <a:avLst>
              <a:gd name="adj" fmla="val 50000"/>
            </a:avLst>
          </a:prstGeom>
          <a:solidFill>
            <a:srgbClr val="CA7700"/>
          </a:solidFill>
          <a:ln>
            <a:solidFill>
              <a:srgbClr val="CA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46DC46E-10BA-48A9-846D-E475FCFF06C5}"/>
              </a:ext>
            </a:extLst>
          </p:cNvPr>
          <p:cNvSpPr/>
          <p:nvPr userDrawn="1"/>
        </p:nvSpPr>
        <p:spPr>
          <a:xfrm>
            <a:off x="581909" y="2897339"/>
            <a:ext cx="2867908" cy="648293"/>
          </a:xfrm>
          <a:prstGeom prst="roundRect">
            <a:avLst>
              <a:gd name="adj" fmla="val 50000"/>
            </a:avLst>
          </a:prstGeom>
          <a:solidFill>
            <a:srgbClr val="B3995D"/>
          </a:solidFill>
          <a:ln>
            <a:solidFill>
              <a:srgbClr val="B39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BC36364-54CA-4FAC-8557-024AAB6A8CCB}"/>
              </a:ext>
            </a:extLst>
          </p:cNvPr>
          <p:cNvCxnSpPr>
            <a:cxnSpLocks/>
            <a:stCxn id="12" idx="6"/>
          </p:cNvCxnSpPr>
          <p:nvPr userDrawn="1"/>
        </p:nvCxnSpPr>
        <p:spPr>
          <a:xfrm flipH="1" flipV="1">
            <a:off x="3025978" y="2069994"/>
            <a:ext cx="838706" cy="12592"/>
          </a:xfrm>
          <a:prstGeom prst="line">
            <a:avLst/>
          </a:prstGeom>
          <a:ln w="31750">
            <a:solidFill>
              <a:srgbClr val="5482AB"/>
            </a:solidFill>
          </a:ln>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2595E02-7369-40F1-88CC-EFE610532761}"/>
              </a:ext>
            </a:extLst>
          </p:cNvPr>
          <p:cNvSpPr/>
          <p:nvPr userDrawn="1"/>
        </p:nvSpPr>
        <p:spPr>
          <a:xfrm>
            <a:off x="3687098" y="1993793"/>
            <a:ext cx="177586" cy="177586"/>
          </a:xfrm>
          <a:prstGeom prst="ellipse">
            <a:avLst/>
          </a:prstGeom>
          <a:solidFill>
            <a:schemeClr val="bg1"/>
          </a:solidFill>
          <a:ln w="31750">
            <a:solidFill>
              <a:srgbClr val="5482AB"/>
            </a:solidFill>
          </a:ln>
          <a:effectLst>
            <a:outerShdw blurRad="50800" dist="38100" dir="27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1C8E37B-6F8A-4022-8B4A-0DB5E053B8D8}"/>
              </a:ext>
            </a:extLst>
          </p:cNvPr>
          <p:cNvSpPr/>
          <p:nvPr userDrawn="1"/>
        </p:nvSpPr>
        <p:spPr>
          <a:xfrm>
            <a:off x="581909" y="1754564"/>
            <a:ext cx="2867908" cy="648293"/>
          </a:xfrm>
          <a:prstGeom prst="roundRect">
            <a:avLst>
              <a:gd name="adj" fmla="val 50000"/>
            </a:avLst>
          </a:prstGeom>
          <a:solidFill>
            <a:srgbClr val="5482AB"/>
          </a:solidFill>
          <a:ln>
            <a:solidFill>
              <a:srgbClr val="548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4839439-3492-4396-953D-81F06D5BC87B}"/>
              </a:ext>
            </a:extLst>
          </p:cNvPr>
          <p:cNvCxnSpPr>
            <a:cxnSpLocks/>
          </p:cNvCxnSpPr>
          <p:nvPr userDrawn="1"/>
        </p:nvCxnSpPr>
        <p:spPr>
          <a:xfrm flipH="1" flipV="1">
            <a:off x="5320277" y="2076495"/>
            <a:ext cx="838706" cy="12592"/>
          </a:xfrm>
          <a:prstGeom prst="line">
            <a:avLst/>
          </a:prstGeom>
          <a:ln w="31750">
            <a:solidFill>
              <a:srgbClr val="CA7700"/>
            </a:solidFill>
          </a:ln>
          <a:effectLst/>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3FE2EA2-C55C-4B06-9311-E08CF30D521D}"/>
              </a:ext>
            </a:extLst>
          </p:cNvPr>
          <p:cNvSpPr/>
          <p:nvPr userDrawn="1"/>
        </p:nvSpPr>
        <p:spPr>
          <a:xfrm>
            <a:off x="5266642" y="1993998"/>
            <a:ext cx="177586" cy="177586"/>
          </a:xfrm>
          <a:prstGeom prst="ellipse">
            <a:avLst/>
          </a:prstGeom>
          <a:solidFill>
            <a:schemeClr val="bg1"/>
          </a:solidFill>
          <a:ln w="31750">
            <a:solidFill>
              <a:srgbClr val="CA7700"/>
            </a:solidFill>
          </a:ln>
          <a:effectLst>
            <a:outerShdw blurRad="50800" dist="38100" dir="27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0C5ABA1-4706-4D37-A6A6-D7CA94943122}"/>
              </a:ext>
            </a:extLst>
          </p:cNvPr>
          <p:cNvCxnSpPr>
            <a:cxnSpLocks/>
          </p:cNvCxnSpPr>
          <p:nvPr userDrawn="1"/>
        </p:nvCxnSpPr>
        <p:spPr>
          <a:xfrm flipH="1" flipV="1">
            <a:off x="3025978" y="3209077"/>
            <a:ext cx="838706" cy="12592"/>
          </a:xfrm>
          <a:prstGeom prst="line">
            <a:avLst/>
          </a:prstGeom>
          <a:ln w="31750">
            <a:solidFill>
              <a:srgbClr val="B3995D"/>
            </a:solidFill>
          </a:ln>
          <a:effectLst/>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EE8E9AE-B925-486C-8D9B-95024FAA4860}"/>
              </a:ext>
            </a:extLst>
          </p:cNvPr>
          <p:cNvSpPr/>
          <p:nvPr userDrawn="1"/>
        </p:nvSpPr>
        <p:spPr>
          <a:xfrm>
            <a:off x="3687098" y="3126580"/>
            <a:ext cx="177586" cy="177586"/>
          </a:xfrm>
          <a:prstGeom prst="ellipse">
            <a:avLst/>
          </a:prstGeom>
          <a:solidFill>
            <a:schemeClr val="bg1"/>
          </a:solidFill>
          <a:ln w="31750">
            <a:solidFill>
              <a:srgbClr val="B3995D"/>
            </a:solidFill>
          </a:ln>
          <a:effectLst>
            <a:outerShdw blurRad="50800" dist="38100" dir="27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6642B08-8AFD-4089-B668-5AE9BD9DF298}"/>
              </a:ext>
            </a:extLst>
          </p:cNvPr>
          <p:cNvCxnSpPr>
            <a:cxnSpLocks/>
          </p:cNvCxnSpPr>
          <p:nvPr userDrawn="1"/>
        </p:nvCxnSpPr>
        <p:spPr>
          <a:xfrm flipH="1" flipV="1">
            <a:off x="5320277" y="3209077"/>
            <a:ext cx="838706" cy="12592"/>
          </a:xfrm>
          <a:prstGeom prst="line">
            <a:avLst/>
          </a:prstGeom>
          <a:ln w="31750">
            <a:solidFill>
              <a:srgbClr val="69923A"/>
            </a:solidFill>
          </a:ln>
          <a:effectLst/>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3E10B0C-B442-4F59-93F7-16C0C1868C7E}"/>
              </a:ext>
            </a:extLst>
          </p:cNvPr>
          <p:cNvSpPr/>
          <p:nvPr userDrawn="1"/>
        </p:nvSpPr>
        <p:spPr>
          <a:xfrm>
            <a:off x="5266642" y="3126580"/>
            <a:ext cx="177586" cy="177586"/>
          </a:xfrm>
          <a:prstGeom prst="ellipse">
            <a:avLst/>
          </a:prstGeom>
          <a:solidFill>
            <a:schemeClr val="bg1"/>
          </a:solidFill>
          <a:ln w="31750">
            <a:solidFill>
              <a:srgbClr val="69923A"/>
            </a:solidFill>
          </a:ln>
          <a:effectLst>
            <a:outerShdw blurRad="50800" dist="38100" dir="27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04896701-CBE5-4394-A5D7-32D3BEB627ED}"/>
              </a:ext>
            </a:extLst>
          </p:cNvPr>
          <p:cNvSpPr>
            <a:spLocks noGrp="1"/>
          </p:cNvSpPr>
          <p:nvPr>
            <p:ph type="title"/>
          </p:nvPr>
        </p:nvSpPr>
        <p:spPr>
          <a:xfrm>
            <a:off x="448558" y="58345"/>
            <a:ext cx="7400041" cy="779855"/>
          </a:xfrm>
        </p:spPr>
        <p:txBody>
          <a:bodyPr/>
          <a:lstStyle/>
          <a:p>
            <a:r>
              <a:rPr lang="en-US" dirty="0"/>
              <a:t>Click to edit Master title style</a:t>
            </a:r>
          </a:p>
        </p:txBody>
      </p:sp>
      <p:sp>
        <p:nvSpPr>
          <p:cNvPr id="24" name="Picture Placeholder 23">
            <a:extLst>
              <a:ext uri="{FF2B5EF4-FFF2-40B4-BE49-F238E27FC236}">
                <a16:creationId xmlns:a16="http://schemas.microsoft.com/office/drawing/2014/main" id="{CF72F910-A23E-4AB2-A808-DACF55875FC8}"/>
              </a:ext>
            </a:extLst>
          </p:cNvPr>
          <p:cNvSpPr>
            <a:spLocks noGrp="1"/>
          </p:cNvSpPr>
          <p:nvPr>
            <p:ph type="pic" sz="quarter" idx="13"/>
          </p:nvPr>
        </p:nvSpPr>
        <p:spPr>
          <a:xfrm>
            <a:off x="429508" y="2802130"/>
            <a:ext cx="841248" cy="841248"/>
          </a:xfrm>
          <a:prstGeom prst="ellipse">
            <a:avLst/>
          </a:prstGeom>
          <a:solidFill>
            <a:schemeClr val="bg1"/>
          </a:solidFill>
          <a:ln w="25400">
            <a:solidFill>
              <a:srgbClr val="B3995D"/>
            </a:solidFill>
          </a:ln>
          <a:effectLst>
            <a:outerShdw blurRad="50800" dist="38100" dir="2700000" algn="tl" rotWithShape="0">
              <a:prstClr val="black">
                <a:alpha val="40000"/>
              </a:prstClr>
            </a:outerShdw>
          </a:effectLst>
        </p:spPr>
        <p:txBody>
          <a:bodyPr>
            <a:normAutofit/>
          </a:bodyPr>
          <a:lstStyle>
            <a:lvl1pPr marL="0" indent="0">
              <a:buNone/>
              <a:defRPr sz="1000"/>
            </a:lvl1pPr>
          </a:lstStyle>
          <a:p>
            <a:endParaRPr lang="en-US" dirty="0"/>
          </a:p>
        </p:txBody>
      </p:sp>
      <p:sp>
        <p:nvSpPr>
          <p:cNvPr id="25" name="Picture Placeholder 23">
            <a:extLst>
              <a:ext uri="{FF2B5EF4-FFF2-40B4-BE49-F238E27FC236}">
                <a16:creationId xmlns:a16="http://schemas.microsoft.com/office/drawing/2014/main" id="{6478BD2C-C232-47D2-B927-5C6286C91F86}"/>
              </a:ext>
            </a:extLst>
          </p:cNvPr>
          <p:cNvSpPr>
            <a:spLocks noGrp="1"/>
          </p:cNvSpPr>
          <p:nvPr>
            <p:ph type="pic" sz="quarter" idx="14"/>
          </p:nvPr>
        </p:nvSpPr>
        <p:spPr>
          <a:xfrm>
            <a:off x="429508" y="1659611"/>
            <a:ext cx="841248" cy="841248"/>
          </a:xfrm>
          <a:prstGeom prst="ellipse">
            <a:avLst/>
          </a:prstGeom>
          <a:solidFill>
            <a:schemeClr val="bg1"/>
          </a:solidFill>
          <a:ln w="25400">
            <a:solidFill>
              <a:srgbClr val="5482AB"/>
            </a:solidFill>
          </a:ln>
          <a:effectLst>
            <a:outerShdw blurRad="50800" dist="38100" dir="2700000" algn="tl" rotWithShape="0">
              <a:prstClr val="black">
                <a:alpha val="40000"/>
              </a:prstClr>
            </a:outerShdw>
          </a:effectLst>
        </p:spPr>
        <p:txBody>
          <a:bodyPr>
            <a:normAutofit/>
          </a:bodyPr>
          <a:lstStyle>
            <a:lvl1pPr marL="0" indent="0">
              <a:buNone/>
              <a:defRPr sz="1000"/>
            </a:lvl1pPr>
          </a:lstStyle>
          <a:p>
            <a:endParaRPr lang="en-US" dirty="0"/>
          </a:p>
        </p:txBody>
      </p:sp>
      <p:sp>
        <p:nvSpPr>
          <p:cNvPr id="26" name="Picture Placeholder 23">
            <a:extLst>
              <a:ext uri="{FF2B5EF4-FFF2-40B4-BE49-F238E27FC236}">
                <a16:creationId xmlns:a16="http://schemas.microsoft.com/office/drawing/2014/main" id="{D18ABE07-E335-4034-A9B9-1CFA0F55476D}"/>
              </a:ext>
            </a:extLst>
          </p:cNvPr>
          <p:cNvSpPr>
            <a:spLocks noGrp="1"/>
          </p:cNvSpPr>
          <p:nvPr>
            <p:ph type="pic" sz="quarter" idx="15"/>
          </p:nvPr>
        </p:nvSpPr>
        <p:spPr>
          <a:xfrm>
            <a:off x="7835611" y="1659611"/>
            <a:ext cx="841248" cy="841248"/>
          </a:xfrm>
          <a:prstGeom prst="ellipse">
            <a:avLst/>
          </a:prstGeom>
          <a:solidFill>
            <a:schemeClr val="bg1"/>
          </a:solidFill>
          <a:ln w="25400">
            <a:solidFill>
              <a:srgbClr val="CA7700"/>
            </a:solidFill>
          </a:ln>
          <a:effectLst>
            <a:outerShdw blurRad="50800" dist="38100" dir="2700000" algn="tl" rotWithShape="0">
              <a:prstClr val="black">
                <a:alpha val="40000"/>
              </a:prstClr>
            </a:outerShdw>
          </a:effectLst>
        </p:spPr>
        <p:txBody>
          <a:bodyPr>
            <a:normAutofit/>
          </a:bodyPr>
          <a:lstStyle>
            <a:lvl1pPr marL="0" indent="0">
              <a:buNone/>
              <a:defRPr sz="1000"/>
            </a:lvl1pPr>
          </a:lstStyle>
          <a:p>
            <a:endParaRPr lang="en-US" dirty="0"/>
          </a:p>
        </p:txBody>
      </p:sp>
      <p:sp>
        <p:nvSpPr>
          <p:cNvPr id="27" name="Picture Placeholder 23">
            <a:extLst>
              <a:ext uri="{FF2B5EF4-FFF2-40B4-BE49-F238E27FC236}">
                <a16:creationId xmlns:a16="http://schemas.microsoft.com/office/drawing/2014/main" id="{DD5A29AD-B1C8-4A78-B7C0-EBDD2D674CD6}"/>
              </a:ext>
            </a:extLst>
          </p:cNvPr>
          <p:cNvSpPr>
            <a:spLocks noGrp="1"/>
          </p:cNvSpPr>
          <p:nvPr>
            <p:ph type="pic" sz="quarter" idx="16"/>
          </p:nvPr>
        </p:nvSpPr>
        <p:spPr>
          <a:xfrm>
            <a:off x="7835611" y="2802130"/>
            <a:ext cx="841248" cy="841248"/>
          </a:xfrm>
          <a:prstGeom prst="ellipse">
            <a:avLst/>
          </a:prstGeom>
          <a:solidFill>
            <a:schemeClr val="bg1"/>
          </a:solidFill>
          <a:ln w="25400">
            <a:solidFill>
              <a:srgbClr val="69923A"/>
            </a:solidFill>
          </a:ln>
          <a:effectLst>
            <a:outerShdw blurRad="50800" dist="38100" dir="2700000" algn="tl" rotWithShape="0">
              <a:prstClr val="black">
                <a:alpha val="40000"/>
              </a:prstClr>
            </a:outerShdw>
          </a:effectLst>
        </p:spPr>
        <p:txBody>
          <a:bodyPr>
            <a:normAutofit/>
          </a:bodyPr>
          <a:lstStyle>
            <a:lvl1pPr marL="0" indent="0">
              <a:buNone/>
              <a:defRPr sz="1000"/>
            </a:lvl1pPr>
          </a:lstStyle>
          <a:p>
            <a:endParaRPr lang="en-US" dirty="0"/>
          </a:p>
        </p:txBody>
      </p:sp>
      <p:sp>
        <p:nvSpPr>
          <p:cNvPr id="2" name="Slide Number Placeholder 1">
            <a:extLst>
              <a:ext uri="{FF2B5EF4-FFF2-40B4-BE49-F238E27FC236}">
                <a16:creationId xmlns:a16="http://schemas.microsoft.com/office/drawing/2014/main" id="{3F314E83-18C6-4692-9E3C-C375180AB8BB}"/>
              </a:ext>
            </a:extLst>
          </p:cNvPr>
          <p:cNvSpPr>
            <a:spLocks noGrp="1"/>
          </p:cNvSpPr>
          <p:nvPr>
            <p:ph type="sldNum" sz="quarter" idx="17"/>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217525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laceholders">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4896701-CBE5-4394-A5D7-32D3BEB627ED}"/>
              </a:ext>
            </a:extLst>
          </p:cNvPr>
          <p:cNvSpPr>
            <a:spLocks noGrp="1"/>
          </p:cNvSpPr>
          <p:nvPr>
            <p:ph type="title"/>
          </p:nvPr>
        </p:nvSpPr>
        <p:spPr>
          <a:xfrm>
            <a:off x="448558" y="58345"/>
            <a:ext cx="7400041" cy="779855"/>
          </a:xfrm>
        </p:spPr>
        <p:txBody>
          <a:bodyPr/>
          <a:lstStyle/>
          <a:p>
            <a:r>
              <a:rPr lang="en-US" dirty="0"/>
              <a:t>Click to edit Master title style</a:t>
            </a:r>
          </a:p>
        </p:txBody>
      </p:sp>
      <p:pic>
        <p:nvPicPr>
          <p:cNvPr id="6" name="Picture 5">
            <a:extLst>
              <a:ext uri="{FF2B5EF4-FFF2-40B4-BE49-F238E27FC236}">
                <a16:creationId xmlns:a16="http://schemas.microsoft.com/office/drawing/2014/main" id="{9645C65E-2A6B-4605-A6A1-57C4DF7DCD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7775" b="10055"/>
          <a:stretch/>
        </p:blipFill>
        <p:spPr>
          <a:xfrm>
            <a:off x="0" y="1070329"/>
            <a:ext cx="9144000" cy="1520471"/>
          </a:xfrm>
          <a:prstGeom prst="rect">
            <a:avLst/>
          </a:prstGeom>
        </p:spPr>
      </p:pic>
      <p:sp>
        <p:nvSpPr>
          <p:cNvPr id="25" name="Picture Placeholder 23">
            <a:extLst>
              <a:ext uri="{FF2B5EF4-FFF2-40B4-BE49-F238E27FC236}">
                <a16:creationId xmlns:a16="http://schemas.microsoft.com/office/drawing/2014/main" id="{6478BD2C-C232-47D2-B927-5C6286C91F86}"/>
              </a:ext>
            </a:extLst>
          </p:cNvPr>
          <p:cNvSpPr>
            <a:spLocks noGrp="1" noChangeAspect="1"/>
          </p:cNvSpPr>
          <p:nvPr>
            <p:ph type="pic" sz="quarter" idx="14"/>
          </p:nvPr>
        </p:nvSpPr>
        <p:spPr>
          <a:xfrm>
            <a:off x="328099" y="1286256"/>
            <a:ext cx="1152144" cy="1152144"/>
          </a:xfrm>
          <a:prstGeom prst="ellipse">
            <a:avLst/>
          </a:prstGeom>
          <a:solidFill>
            <a:schemeClr val="bg1"/>
          </a:solidFill>
          <a:ln w="38100">
            <a:solidFill>
              <a:schemeClr val="bg1"/>
            </a:solidFill>
          </a:ln>
          <a:effectLst>
            <a:outerShdw blurRad="50800" dist="38100" dir="2700000" algn="tl" rotWithShape="0">
              <a:prstClr val="black">
                <a:alpha val="40000"/>
              </a:prstClr>
            </a:outerShdw>
          </a:effectLst>
        </p:spPr>
        <p:txBody>
          <a:bodyPr>
            <a:normAutofit/>
          </a:bodyPr>
          <a:lstStyle>
            <a:lvl1pPr marL="0" indent="0" algn="ctr">
              <a:buNone/>
              <a:defRPr sz="1200"/>
            </a:lvl1pPr>
          </a:lstStyle>
          <a:p>
            <a:endParaRPr lang="en-US" dirty="0"/>
          </a:p>
        </p:txBody>
      </p:sp>
      <p:sp>
        <p:nvSpPr>
          <p:cNvPr id="33" name="Picture Placeholder 23">
            <a:extLst>
              <a:ext uri="{FF2B5EF4-FFF2-40B4-BE49-F238E27FC236}">
                <a16:creationId xmlns:a16="http://schemas.microsoft.com/office/drawing/2014/main" id="{1B36B0A4-D3A1-4327-A26C-24E41200B5F9}"/>
              </a:ext>
            </a:extLst>
          </p:cNvPr>
          <p:cNvSpPr>
            <a:spLocks noGrp="1" noChangeAspect="1"/>
          </p:cNvSpPr>
          <p:nvPr>
            <p:ph type="pic" sz="quarter" idx="17"/>
          </p:nvPr>
        </p:nvSpPr>
        <p:spPr>
          <a:xfrm>
            <a:off x="1791139" y="1286256"/>
            <a:ext cx="1152144" cy="1152144"/>
          </a:xfrm>
          <a:prstGeom prst="ellipse">
            <a:avLst/>
          </a:prstGeom>
          <a:solidFill>
            <a:schemeClr val="bg1"/>
          </a:solidFill>
          <a:ln w="38100">
            <a:solidFill>
              <a:schemeClr val="bg1"/>
            </a:solidFill>
          </a:ln>
          <a:effectLst>
            <a:outerShdw blurRad="50800" dist="38100" dir="2700000" algn="tl" rotWithShape="0">
              <a:prstClr val="black">
                <a:alpha val="40000"/>
              </a:prstClr>
            </a:outerShdw>
          </a:effectLst>
        </p:spPr>
        <p:txBody>
          <a:bodyPr>
            <a:normAutofit/>
          </a:bodyPr>
          <a:lstStyle>
            <a:lvl1pPr marL="0" indent="0" algn="ctr">
              <a:buNone/>
              <a:defRPr sz="1200"/>
            </a:lvl1pPr>
          </a:lstStyle>
          <a:p>
            <a:endParaRPr lang="en-US" dirty="0"/>
          </a:p>
        </p:txBody>
      </p:sp>
      <p:sp>
        <p:nvSpPr>
          <p:cNvPr id="35" name="Picture Placeholder 23">
            <a:extLst>
              <a:ext uri="{FF2B5EF4-FFF2-40B4-BE49-F238E27FC236}">
                <a16:creationId xmlns:a16="http://schemas.microsoft.com/office/drawing/2014/main" id="{5FC5BBED-F40E-43DD-9510-AC34B670B86C}"/>
              </a:ext>
            </a:extLst>
          </p:cNvPr>
          <p:cNvSpPr>
            <a:spLocks noGrp="1" noChangeAspect="1"/>
          </p:cNvSpPr>
          <p:nvPr>
            <p:ph type="pic" sz="quarter" idx="18"/>
          </p:nvPr>
        </p:nvSpPr>
        <p:spPr>
          <a:xfrm>
            <a:off x="3254179" y="1286256"/>
            <a:ext cx="1152144" cy="1152144"/>
          </a:xfrm>
          <a:prstGeom prst="ellipse">
            <a:avLst/>
          </a:prstGeom>
          <a:solidFill>
            <a:schemeClr val="bg1"/>
          </a:solidFill>
          <a:ln w="38100">
            <a:solidFill>
              <a:schemeClr val="bg1"/>
            </a:solidFill>
          </a:ln>
          <a:effectLst>
            <a:outerShdw blurRad="50800" dist="38100" dir="2700000" algn="tl" rotWithShape="0">
              <a:prstClr val="black">
                <a:alpha val="40000"/>
              </a:prstClr>
            </a:outerShdw>
          </a:effectLst>
        </p:spPr>
        <p:txBody>
          <a:bodyPr>
            <a:normAutofit/>
          </a:bodyPr>
          <a:lstStyle>
            <a:lvl1pPr marL="0" indent="0" algn="ctr">
              <a:buNone/>
              <a:defRPr sz="1200"/>
            </a:lvl1pPr>
          </a:lstStyle>
          <a:p>
            <a:endParaRPr lang="en-US" dirty="0"/>
          </a:p>
        </p:txBody>
      </p:sp>
      <p:sp>
        <p:nvSpPr>
          <p:cNvPr id="37" name="Picture Placeholder 23">
            <a:extLst>
              <a:ext uri="{FF2B5EF4-FFF2-40B4-BE49-F238E27FC236}">
                <a16:creationId xmlns:a16="http://schemas.microsoft.com/office/drawing/2014/main" id="{B349793B-621F-4201-A9CD-D11B4A59B446}"/>
              </a:ext>
            </a:extLst>
          </p:cNvPr>
          <p:cNvSpPr>
            <a:spLocks noGrp="1"/>
          </p:cNvSpPr>
          <p:nvPr>
            <p:ph type="pic" sz="quarter" idx="19"/>
          </p:nvPr>
        </p:nvSpPr>
        <p:spPr>
          <a:xfrm>
            <a:off x="4717219" y="1286256"/>
            <a:ext cx="1152144" cy="1152144"/>
          </a:xfrm>
          <a:prstGeom prst="ellipse">
            <a:avLst/>
          </a:prstGeom>
          <a:solidFill>
            <a:schemeClr val="bg1"/>
          </a:solidFill>
          <a:ln w="38100">
            <a:solidFill>
              <a:schemeClr val="bg1"/>
            </a:solidFill>
          </a:ln>
          <a:effectLst>
            <a:outerShdw blurRad="50800" dist="38100" dir="2700000" algn="tl" rotWithShape="0">
              <a:prstClr val="black">
                <a:alpha val="40000"/>
              </a:prstClr>
            </a:outerShdw>
          </a:effectLst>
        </p:spPr>
        <p:txBody>
          <a:bodyPr>
            <a:normAutofit/>
          </a:bodyPr>
          <a:lstStyle>
            <a:lvl1pPr marL="0" indent="0" algn="ctr">
              <a:buNone/>
              <a:defRPr sz="1200"/>
            </a:lvl1pPr>
          </a:lstStyle>
          <a:p>
            <a:endParaRPr lang="en-US" dirty="0"/>
          </a:p>
        </p:txBody>
      </p:sp>
      <p:sp>
        <p:nvSpPr>
          <p:cNvPr id="39" name="Picture Placeholder 23">
            <a:extLst>
              <a:ext uri="{FF2B5EF4-FFF2-40B4-BE49-F238E27FC236}">
                <a16:creationId xmlns:a16="http://schemas.microsoft.com/office/drawing/2014/main" id="{BCC6A579-E51C-4C5E-9CC0-4D9DA835AD3B}"/>
              </a:ext>
            </a:extLst>
          </p:cNvPr>
          <p:cNvSpPr>
            <a:spLocks noGrp="1" noChangeAspect="1"/>
          </p:cNvSpPr>
          <p:nvPr>
            <p:ph type="pic" sz="quarter" idx="20"/>
          </p:nvPr>
        </p:nvSpPr>
        <p:spPr>
          <a:xfrm>
            <a:off x="7643299" y="1286256"/>
            <a:ext cx="1150181" cy="1152144"/>
          </a:xfrm>
          <a:prstGeom prst="ellipse">
            <a:avLst/>
          </a:prstGeom>
          <a:solidFill>
            <a:schemeClr val="bg1"/>
          </a:solidFill>
          <a:ln w="38100">
            <a:solidFill>
              <a:schemeClr val="bg1"/>
            </a:solidFill>
          </a:ln>
          <a:effectLst>
            <a:outerShdw blurRad="50800" dist="38100" dir="2700000" algn="tl" rotWithShape="0">
              <a:prstClr val="black">
                <a:alpha val="40000"/>
              </a:prstClr>
            </a:outerShdw>
          </a:effectLst>
        </p:spPr>
        <p:txBody>
          <a:bodyPr>
            <a:normAutofit/>
          </a:bodyPr>
          <a:lstStyle>
            <a:lvl1pPr marL="0" indent="0" algn="ctr">
              <a:buNone/>
              <a:defRPr sz="1200"/>
            </a:lvl1pPr>
          </a:lstStyle>
          <a:p>
            <a:endParaRPr lang="en-US" dirty="0"/>
          </a:p>
        </p:txBody>
      </p:sp>
      <p:sp>
        <p:nvSpPr>
          <p:cNvPr id="43" name="Picture Placeholder 23">
            <a:extLst>
              <a:ext uri="{FF2B5EF4-FFF2-40B4-BE49-F238E27FC236}">
                <a16:creationId xmlns:a16="http://schemas.microsoft.com/office/drawing/2014/main" id="{14CA247B-E92D-46AD-A2D8-78EBAF24D473}"/>
              </a:ext>
            </a:extLst>
          </p:cNvPr>
          <p:cNvSpPr>
            <a:spLocks noGrp="1" noChangeAspect="1"/>
          </p:cNvSpPr>
          <p:nvPr>
            <p:ph type="pic" sz="quarter" idx="21"/>
          </p:nvPr>
        </p:nvSpPr>
        <p:spPr>
          <a:xfrm>
            <a:off x="6180259" y="1286256"/>
            <a:ext cx="1152144" cy="1152144"/>
          </a:xfrm>
          <a:prstGeom prst="ellipse">
            <a:avLst/>
          </a:prstGeom>
          <a:solidFill>
            <a:schemeClr val="bg1"/>
          </a:solidFill>
          <a:ln w="38100">
            <a:solidFill>
              <a:schemeClr val="bg1"/>
            </a:solidFill>
          </a:ln>
          <a:effectLst>
            <a:outerShdw blurRad="50800" dist="38100" dir="2700000" algn="tl" rotWithShape="0">
              <a:prstClr val="black">
                <a:alpha val="40000"/>
              </a:prstClr>
            </a:outerShdw>
          </a:effectLst>
        </p:spPr>
        <p:txBody>
          <a:bodyPr>
            <a:normAutofit/>
          </a:bodyPr>
          <a:lstStyle>
            <a:lvl1pPr marL="0" indent="0" algn="ctr">
              <a:buNone/>
              <a:defRPr sz="1200"/>
            </a:lvl1pPr>
          </a:lstStyle>
          <a:p>
            <a:endParaRPr lang="en-US" dirty="0"/>
          </a:p>
        </p:txBody>
      </p:sp>
      <p:sp>
        <p:nvSpPr>
          <p:cNvPr id="2" name="Slide Number Placeholder 1">
            <a:extLst>
              <a:ext uri="{FF2B5EF4-FFF2-40B4-BE49-F238E27FC236}">
                <a16:creationId xmlns:a16="http://schemas.microsoft.com/office/drawing/2014/main" id="{77F62FB3-CD52-48A8-8F28-820C9FB9C055}"/>
              </a:ext>
            </a:extLst>
          </p:cNvPr>
          <p:cNvSpPr>
            <a:spLocks noGrp="1"/>
          </p:cNvSpPr>
          <p:nvPr>
            <p:ph type="sldNum" sz="quarter" idx="22"/>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86236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77DC9C-9AE7-4243-B976-E8EF7B3E49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762000" y="3078162"/>
            <a:ext cx="5791200" cy="1247961"/>
          </a:xfrm>
        </p:spPr>
        <p:txBody>
          <a:bodyPr/>
          <a:lstStyle>
            <a:lvl1pPr marL="0" indent="0">
              <a:spcAft>
                <a:spcPts val="0"/>
              </a:spcAft>
              <a:buClr>
                <a:schemeClr val="tx2"/>
              </a:buClr>
              <a:buFont typeface="Franklin Gothic Book" panose="020B0503020102020204" pitchFamily="34" charset="0"/>
              <a:buNone/>
              <a:defRPr>
                <a:solidFill>
                  <a:schemeClr val="bg1"/>
                </a:solidFill>
              </a:defRPr>
            </a:lvl1pPr>
            <a:lvl2pPr marL="742950" indent="-285750">
              <a:spcBef>
                <a:spcPts val="0"/>
              </a:spcBef>
              <a:buClr>
                <a:schemeClr val="tx2"/>
              </a:buClr>
              <a:buSzPct val="100000"/>
              <a:buFont typeface="Franklin Gothic Book" panose="020B0503020102020204" pitchFamily="34" charset="0"/>
              <a:buChar cha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dirty="0"/>
              <a:t>Click to edit Master text styles</a:t>
            </a:r>
          </a:p>
        </p:txBody>
      </p:sp>
      <p:sp>
        <p:nvSpPr>
          <p:cNvPr id="8" name="Title 7"/>
          <p:cNvSpPr>
            <a:spLocks noGrp="1"/>
          </p:cNvSpPr>
          <p:nvPr>
            <p:ph type="title"/>
          </p:nvPr>
        </p:nvSpPr>
        <p:spPr>
          <a:xfrm>
            <a:off x="762000" y="2149143"/>
            <a:ext cx="5791200" cy="975057"/>
          </a:xfrm>
          <a:prstGeom prst="rect">
            <a:avLst/>
          </a:prstGeom>
        </p:spPr>
        <p:txBody>
          <a:bodyPr>
            <a:normAutofit/>
          </a:bodyPr>
          <a:lstStyle>
            <a:lvl1pPr>
              <a:defRPr sz="2600"/>
            </a:lvl1p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CBCFA054-4F70-4C1A-8485-AB352318F14F}"/>
              </a:ext>
            </a:extLst>
          </p:cNvPr>
          <p:cNvSpPr>
            <a:spLocks noGrp="1"/>
          </p:cNvSpPr>
          <p:nvPr>
            <p:ph type="sldNum" sz="quarter" idx="11"/>
          </p:nvPr>
        </p:nvSpPr>
        <p:spPr/>
        <p:txBody>
          <a:bodyPr/>
          <a:lstStyle/>
          <a:p>
            <a:fld id="{A45CB1F1-34B9-4623-9DA3-B4277A882F41}" type="slidenum">
              <a:rPr lang="en-US" smtClean="0"/>
              <a:pPr/>
              <a:t>‹#›</a:t>
            </a:fld>
            <a:endParaRPr lang="en-US" dirty="0"/>
          </a:p>
        </p:txBody>
      </p:sp>
    </p:spTree>
    <p:extLst>
      <p:ext uri="{BB962C8B-B14F-4D97-AF65-F5344CB8AC3E}">
        <p14:creationId xmlns:p14="http://schemas.microsoft.com/office/powerpoint/2010/main" val="110064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48558" y="58345"/>
            <a:ext cx="7400041" cy="7798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051252"/>
            <a:ext cx="7924800" cy="50749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535345"/>
            <a:ext cx="2057400" cy="322655"/>
          </a:xfrm>
          <a:prstGeom prst="rect">
            <a:avLst/>
          </a:prstGeom>
        </p:spPr>
        <p:txBody>
          <a:bodyPr vert="horz" lIns="91440" tIns="45720" rIns="91440" bIns="45720" rtlCol="0" anchor="ctr"/>
          <a:lstStyle>
            <a:lvl1pPr algn="r">
              <a:defRPr sz="1000">
                <a:solidFill>
                  <a:srgbClr val="FFFFFF"/>
                </a:solidFill>
              </a:defRPr>
            </a:lvl1pPr>
          </a:lstStyle>
          <a:p>
            <a:fld id="{A45CB1F1-34B9-4623-9DA3-B4277A882F41}" type="slidenum">
              <a:rPr lang="en-US" smtClean="0"/>
              <a:pPr/>
              <a:t>‹#›</a:t>
            </a:fld>
            <a:endParaRPr lang="en-US" dirty="0"/>
          </a:p>
        </p:txBody>
      </p:sp>
      <p:sp>
        <p:nvSpPr>
          <p:cNvPr id="4" name="hl"/>
          <p:cNvSpPr txBox="1"/>
          <p:nvPr userDrawn="1"/>
        </p:nvSpPr>
        <p:spPr>
          <a:xfrm>
            <a:off x="0" y="0"/>
            <a:ext cx="9144000" cy="369332"/>
          </a:xfrm>
          <a:prstGeom prst="rect">
            <a:avLst/>
          </a:prstGeom>
          <a:noFill/>
        </p:spPr>
        <p:txBody>
          <a:bodyPr vert="horz" rtlCol="0">
            <a:spAutoFit/>
          </a:bodyPr>
          <a:lstStyle/>
          <a:p>
            <a:endParaRPr lang="en-AU">
              <a:solidFill>
                <a:schemeClr val="tx1"/>
              </a:solidFill>
            </a:endParaRPr>
          </a:p>
        </p:txBody>
      </p:sp>
      <p:sp>
        <p:nvSpPr>
          <p:cNvPr id="5" name="hc"/>
          <p:cNvSpPr txBox="1"/>
          <p:nvPr userDrawn="1"/>
        </p:nvSpPr>
        <p:spPr>
          <a:xfrm>
            <a:off x="0" y="0"/>
            <a:ext cx="9144000" cy="369332"/>
          </a:xfrm>
          <a:prstGeom prst="rect">
            <a:avLst/>
          </a:prstGeom>
          <a:noFill/>
        </p:spPr>
        <p:txBody>
          <a:bodyPr vert="horz" rtlCol="0">
            <a:spAutoFit/>
          </a:bodyPr>
          <a:lstStyle/>
          <a:p>
            <a:endParaRPr lang="en-AU">
              <a:solidFill>
                <a:schemeClr val="tx1"/>
              </a:solidFill>
            </a:endParaRPr>
          </a:p>
        </p:txBody>
      </p:sp>
    </p:spTree>
    <p:extLst>
      <p:ext uri="{BB962C8B-B14F-4D97-AF65-F5344CB8AC3E}">
        <p14:creationId xmlns:p14="http://schemas.microsoft.com/office/powerpoint/2010/main" val="1163754864"/>
      </p:ext>
    </p:extLst>
  </p:cSld>
  <p:clrMap bg1="lt1" tx1="dk1" bg2="lt2" tx2="dk2" accent1="accent1" accent2="accent2" accent3="accent3" accent4="accent4" accent5="accent5" accent6="accent6" hlink="hlink" folHlink="folHlink"/>
  <p:sldLayoutIdLst>
    <p:sldLayoutId id="2147483650" r:id="rId1"/>
    <p:sldLayoutId id="2147483669" r:id="rId2"/>
    <p:sldLayoutId id="2147483668" r:id="rId3"/>
    <p:sldLayoutId id="2147483653" r:id="rId4"/>
    <p:sldLayoutId id="2147483654" r:id="rId5"/>
    <p:sldLayoutId id="2147483670" r:id="rId6"/>
    <p:sldLayoutId id="2147483655" r:id="rId7"/>
    <p:sldLayoutId id="2147483665" r:id="rId8"/>
    <p:sldLayoutId id="2147483667" r:id="rId9"/>
    <p:sldLayoutId id="2147483666" r:id="rId10"/>
    <p:sldLayoutId id="2147483663" r:id="rId11"/>
  </p:sldLayoutIdLst>
  <p:hf hdr="0" ftr="0" dt="0"/>
  <p:txStyles>
    <p:titleStyle>
      <a:lvl1pPr algn="l" defTabSz="914400" rtl="0" eaLnBrk="1" latinLnBrk="0" hangingPunct="1">
        <a:lnSpc>
          <a:spcPct val="90000"/>
        </a:lnSpc>
        <a:spcBef>
          <a:spcPct val="0"/>
        </a:spcBef>
        <a:buNone/>
        <a:defRPr sz="2400" b="0" kern="1200" cap="all" baseline="0">
          <a:solidFill>
            <a:schemeClr val="bg1"/>
          </a:solidFill>
          <a:latin typeface="Franklin Gothic Book" panose="020B0503020102020204" pitchFamily="34" charset="0"/>
          <a:ea typeface="+mj-ea"/>
          <a:cs typeface="Arial" panose="020B0604020202020204" pitchFamily="34" charset="0"/>
        </a:defRPr>
      </a:lvl1pPr>
    </p:titleStyle>
    <p:bodyStyle>
      <a:lvl1pPr marL="342900" indent="-342900" algn="l" defTabSz="914400" rtl="0" eaLnBrk="1" latinLnBrk="0" hangingPunct="1">
        <a:spcBef>
          <a:spcPts val="600"/>
        </a:spcBef>
        <a:buFont typeface="Arial" panose="020B0604020202020204" pitchFamily="34" charset="0"/>
        <a:buChar char="•"/>
        <a:defRPr sz="2400" kern="1200">
          <a:solidFill>
            <a:srgbClr val="3C3E44"/>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Font typeface="Arial" panose="020B0604020202020204" pitchFamily="34" charset="0"/>
        <a:buChar char="–"/>
        <a:defRPr sz="2100" kern="1200">
          <a:solidFill>
            <a:srgbClr val="3C3E44"/>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Font typeface="Arial" panose="020B0604020202020204" pitchFamily="34" charset="0"/>
        <a:buChar char="•"/>
        <a:defRPr sz="1800" kern="1200">
          <a:solidFill>
            <a:srgbClr val="3C3E44"/>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Font typeface="Arial" panose="020B0604020202020204" pitchFamily="34" charset="0"/>
        <a:buChar char="–"/>
        <a:defRPr sz="1800" kern="1200">
          <a:solidFill>
            <a:srgbClr val="3C3E44"/>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Font typeface="Arial" panose="020B0604020202020204" pitchFamily="34" charset="0"/>
        <a:buChar char="»"/>
        <a:defRPr sz="1800" kern="1200">
          <a:solidFill>
            <a:srgbClr val="3C3E44"/>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e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emf"/><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1.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30FA9F-0E69-4569-84A8-77896EDFBB9B}"/>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9144000" cy="5594838"/>
          </a:xfrm>
          <a:prstGeom prst="rect">
            <a:avLst/>
          </a:prstGeom>
        </p:spPr>
      </p:pic>
      <p:sp>
        <p:nvSpPr>
          <p:cNvPr id="16" name="Title 2">
            <a:extLst>
              <a:ext uri="{FF2B5EF4-FFF2-40B4-BE49-F238E27FC236}">
                <a16:creationId xmlns:a16="http://schemas.microsoft.com/office/drawing/2014/main" id="{5303AAB2-88B5-4377-9D00-515021C5C1E9}"/>
              </a:ext>
            </a:extLst>
          </p:cNvPr>
          <p:cNvSpPr>
            <a:spLocks noGrp="1"/>
          </p:cNvSpPr>
          <p:nvPr>
            <p:ph type="title"/>
          </p:nvPr>
        </p:nvSpPr>
        <p:spPr>
          <a:xfrm>
            <a:off x="73269" y="5638800"/>
            <a:ext cx="6180841" cy="779855"/>
          </a:xfrm>
        </p:spPr>
        <p:txBody>
          <a:bodyPr>
            <a:normAutofit fontScale="90000"/>
          </a:bodyPr>
          <a:lstStyle/>
          <a:p>
            <a:r>
              <a:rPr lang="en-AU" dirty="0"/>
              <a:t>The Esplanade Hotel, Port Hedland – Façade Cladding Remediation</a:t>
            </a:r>
            <a:endParaRPr lang="en-US" dirty="0"/>
          </a:p>
        </p:txBody>
      </p:sp>
      <p:sp>
        <p:nvSpPr>
          <p:cNvPr id="17" name="Title 2">
            <a:extLst>
              <a:ext uri="{FF2B5EF4-FFF2-40B4-BE49-F238E27FC236}">
                <a16:creationId xmlns:a16="http://schemas.microsoft.com/office/drawing/2014/main" id="{1771A9AE-1638-48DF-9A1B-6FD103B81AA5}"/>
              </a:ext>
            </a:extLst>
          </p:cNvPr>
          <p:cNvSpPr txBox="1">
            <a:spLocks/>
          </p:cNvSpPr>
          <p:nvPr/>
        </p:nvSpPr>
        <p:spPr>
          <a:xfrm>
            <a:off x="73268" y="6172200"/>
            <a:ext cx="6175132"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sz="2000" dirty="0"/>
              <a:t>Development APPLICATION  REPORT (WAPC) </a:t>
            </a:r>
            <a:endParaRPr lang="en-US" sz="2000" dirty="0"/>
          </a:p>
        </p:txBody>
      </p:sp>
    </p:spTree>
    <p:extLst>
      <p:ext uri="{BB962C8B-B14F-4D97-AF65-F5344CB8AC3E}">
        <p14:creationId xmlns:p14="http://schemas.microsoft.com/office/powerpoint/2010/main" val="4159725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10</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6F8FD8E-C540-476D-9478-D0178360C149}"/>
              </a:ext>
            </a:extLst>
          </p:cNvPr>
          <p:cNvSpPr txBox="1"/>
          <p:nvPr/>
        </p:nvSpPr>
        <p:spPr>
          <a:xfrm>
            <a:off x="2133600" y="6096000"/>
            <a:ext cx="5032019" cy="461665"/>
          </a:xfrm>
          <a:prstGeom prst="rect">
            <a:avLst/>
          </a:prstGeom>
          <a:noFill/>
        </p:spPr>
        <p:txBody>
          <a:bodyPr wrap="square">
            <a:spAutoFit/>
          </a:bodyPr>
          <a:lstStyle/>
          <a:p>
            <a:endParaRPr lang="pt-BR" sz="1200" dirty="0"/>
          </a:p>
          <a:p>
            <a:r>
              <a:rPr lang="pt-BR" sz="1200" dirty="0">
                <a:solidFill>
                  <a:schemeClr val="bg1"/>
                </a:solidFill>
                <a:latin typeface="Franklin Gothic Book" panose="020B0503020102020204" pitchFamily="34" charset="0"/>
              </a:rPr>
              <a:t>Photo no. 4 - Esplanade Hotel viewed from </a:t>
            </a:r>
            <a:r>
              <a:rPr lang="pt-BR" sz="1200" dirty="0" err="1">
                <a:solidFill>
                  <a:schemeClr val="bg1"/>
                </a:solidFill>
                <a:latin typeface="Franklin Gothic Book" panose="020B0503020102020204" pitchFamily="34" charset="0"/>
              </a:rPr>
              <a:t>Port</a:t>
            </a:r>
            <a:r>
              <a:rPr lang="pt-BR" sz="1200" dirty="0">
                <a:solidFill>
                  <a:schemeClr val="bg1"/>
                </a:solidFill>
                <a:latin typeface="Franklin Gothic Book" panose="020B0503020102020204" pitchFamily="34" charset="0"/>
              </a:rPr>
              <a:t> </a:t>
            </a:r>
            <a:r>
              <a:rPr lang="pt-BR" sz="1200" dirty="0" err="1">
                <a:solidFill>
                  <a:schemeClr val="bg1"/>
                </a:solidFill>
                <a:latin typeface="Franklin Gothic Book" panose="020B0503020102020204" pitchFamily="34" charset="0"/>
              </a:rPr>
              <a:t>Hedland</a:t>
            </a:r>
            <a:r>
              <a:rPr lang="pt-BR" sz="1200" dirty="0">
                <a:solidFill>
                  <a:schemeClr val="bg1"/>
                </a:solidFill>
                <a:latin typeface="Franklin Gothic Book" panose="020B0503020102020204" pitchFamily="34" charset="0"/>
              </a:rPr>
              <a:t> </a:t>
            </a:r>
            <a:r>
              <a:rPr lang="pt-BR" sz="1200" dirty="0" err="1">
                <a:solidFill>
                  <a:schemeClr val="bg1"/>
                </a:solidFill>
                <a:latin typeface="Franklin Gothic Book" panose="020B0503020102020204" pitchFamily="34" charset="0"/>
              </a:rPr>
              <a:t>harbour</a:t>
            </a:r>
            <a:r>
              <a:rPr lang="pt-BR" sz="1200" dirty="0">
                <a:solidFill>
                  <a:schemeClr val="bg1"/>
                </a:solidFill>
                <a:latin typeface="Franklin Gothic Book" panose="020B0503020102020204" pitchFamily="34" charset="0"/>
              </a:rPr>
              <a:t>  - 1963</a:t>
            </a:r>
          </a:p>
        </p:txBody>
      </p:sp>
      <p:pic>
        <p:nvPicPr>
          <p:cNvPr id="3" name="Picture 2">
            <a:extLst>
              <a:ext uri="{FF2B5EF4-FFF2-40B4-BE49-F238E27FC236}">
                <a16:creationId xmlns:a16="http://schemas.microsoft.com/office/drawing/2014/main" id="{06EE3BAF-E816-4368-8F38-5EF0A80B6E9A}"/>
              </a:ext>
            </a:extLst>
          </p:cNvPr>
          <p:cNvPicPr>
            <a:picLocks noChangeAspect="1"/>
          </p:cNvPicPr>
          <p:nvPr/>
        </p:nvPicPr>
        <p:blipFill rotWithShape="1">
          <a:blip r:embed="rId3"/>
          <a:srcRect l="1970" t="2405" r="691" b="2642"/>
          <a:stretch/>
        </p:blipFill>
        <p:spPr>
          <a:xfrm>
            <a:off x="1371600" y="1600200"/>
            <a:ext cx="6553200" cy="4572000"/>
          </a:xfrm>
          <a:prstGeom prst="rect">
            <a:avLst/>
          </a:prstGeom>
        </p:spPr>
      </p:pic>
    </p:spTree>
    <p:extLst>
      <p:ext uri="{BB962C8B-B14F-4D97-AF65-F5344CB8AC3E}">
        <p14:creationId xmlns:p14="http://schemas.microsoft.com/office/powerpoint/2010/main" val="301268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11</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6F8FD8E-C540-476D-9478-D0178360C149}"/>
              </a:ext>
            </a:extLst>
          </p:cNvPr>
          <p:cNvSpPr txBox="1"/>
          <p:nvPr/>
        </p:nvSpPr>
        <p:spPr>
          <a:xfrm>
            <a:off x="2079017" y="6167735"/>
            <a:ext cx="4999027" cy="461665"/>
          </a:xfrm>
          <a:prstGeom prst="rect">
            <a:avLst/>
          </a:prstGeom>
          <a:noFill/>
        </p:spPr>
        <p:txBody>
          <a:bodyPr wrap="square">
            <a:spAutoFit/>
          </a:bodyPr>
          <a:lstStyle/>
          <a:p>
            <a:endParaRPr lang="pt-BR" sz="1200" dirty="0"/>
          </a:p>
          <a:p>
            <a:r>
              <a:rPr lang="pt-BR" sz="1200" dirty="0">
                <a:solidFill>
                  <a:schemeClr val="bg1"/>
                </a:solidFill>
                <a:latin typeface="Franklin Gothic Book" panose="020B0503020102020204" pitchFamily="34" charset="0"/>
              </a:rPr>
              <a:t>Photo no. 5 - Esplanade Hotel before second cyclone damage – 1970’s</a:t>
            </a:r>
          </a:p>
        </p:txBody>
      </p:sp>
      <p:pic>
        <p:nvPicPr>
          <p:cNvPr id="2" name="Picture 1">
            <a:extLst>
              <a:ext uri="{FF2B5EF4-FFF2-40B4-BE49-F238E27FC236}">
                <a16:creationId xmlns:a16="http://schemas.microsoft.com/office/drawing/2014/main" id="{68AF0569-A029-4D29-965A-8DD340146B34}"/>
              </a:ext>
            </a:extLst>
          </p:cNvPr>
          <p:cNvPicPr>
            <a:picLocks noChangeAspect="1"/>
          </p:cNvPicPr>
          <p:nvPr/>
        </p:nvPicPr>
        <p:blipFill>
          <a:blip r:embed="rId3"/>
          <a:stretch>
            <a:fillRect/>
          </a:stretch>
        </p:blipFill>
        <p:spPr>
          <a:xfrm>
            <a:off x="1143000" y="2514600"/>
            <a:ext cx="6413862" cy="3855142"/>
          </a:xfrm>
          <a:prstGeom prst="rect">
            <a:avLst/>
          </a:prstGeom>
        </p:spPr>
      </p:pic>
      <p:sp>
        <p:nvSpPr>
          <p:cNvPr id="3" name="TextBox 2"/>
          <p:cNvSpPr txBox="1"/>
          <p:nvPr/>
        </p:nvSpPr>
        <p:spPr>
          <a:xfrm>
            <a:off x="762000" y="1447800"/>
            <a:ext cx="7696200" cy="1446550"/>
          </a:xfrm>
          <a:prstGeom prst="rect">
            <a:avLst/>
          </a:prstGeom>
          <a:noFill/>
        </p:spPr>
        <p:txBody>
          <a:bodyPr wrap="square" rtlCol="0">
            <a:spAutoFit/>
          </a:bodyPr>
          <a:lstStyle/>
          <a:p>
            <a:pPr marL="285750" indent="-285750">
              <a:buClr>
                <a:srgbClr val="FF0000"/>
              </a:buClr>
              <a:buFont typeface="Wingdings" charset="2"/>
              <a:buChar char="Ø"/>
            </a:pPr>
            <a:r>
              <a:rPr lang="en-AU" sz="1400" dirty="0">
                <a:solidFill>
                  <a:srgbClr val="FFFFFF"/>
                </a:solidFill>
                <a:latin typeface="Franklin Gothic Book"/>
                <a:cs typeface="Franklin Gothic Book"/>
              </a:rPr>
              <a:t>Further additions to the original Hotel building occurred post WW2, with a third storey in lightweight construction and vertical asbestos cladding was added to the original hotel building in the 1960’s. Around this time a two-storey brick addition was added to the south end of the original building. Additions and extensions also occurred to the building Anderson Street, which extended as a two-storey building to the ROW on the east boundary by the 1970’s. </a:t>
            </a:r>
          </a:p>
          <a:p>
            <a:endParaRPr lang="en-US" dirty="0"/>
          </a:p>
        </p:txBody>
      </p:sp>
    </p:spTree>
    <p:extLst>
      <p:ext uri="{BB962C8B-B14F-4D97-AF65-F5344CB8AC3E}">
        <p14:creationId xmlns:p14="http://schemas.microsoft.com/office/powerpoint/2010/main" val="33064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12</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6F8FD8E-C540-476D-9478-D0178360C149}"/>
              </a:ext>
            </a:extLst>
          </p:cNvPr>
          <p:cNvSpPr txBox="1"/>
          <p:nvPr/>
        </p:nvSpPr>
        <p:spPr>
          <a:xfrm>
            <a:off x="2068387" y="6167735"/>
            <a:ext cx="4999027" cy="461665"/>
          </a:xfrm>
          <a:prstGeom prst="rect">
            <a:avLst/>
          </a:prstGeom>
          <a:noFill/>
        </p:spPr>
        <p:txBody>
          <a:bodyPr wrap="square">
            <a:spAutoFit/>
          </a:bodyPr>
          <a:lstStyle/>
          <a:p>
            <a:endParaRPr lang="pt-BR" sz="1200" dirty="0"/>
          </a:p>
          <a:p>
            <a:r>
              <a:rPr lang="pt-BR" sz="1200" dirty="0">
                <a:solidFill>
                  <a:schemeClr val="bg1"/>
                </a:solidFill>
                <a:latin typeface="Franklin Gothic Book" panose="020B0503020102020204" pitchFamily="34" charset="0"/>
              </a:rPr>
              <a:t>Photo no. 6 - Esplanade Hotel </a:t>
            </a:r>
            <a:r>
              <a:rPr lang="pt-BR" sz="1200" dirty="0" err="1">
                <a:solidFill>
                  <a:schemeClr val="bg1"/>
                </a:solidFill>
                <a:latin typeface="Franklin Gothic Book" panose="020B0503020102020204" pitchFamily="34" charset="0"/>
              </a:rPr>
              <a:t>after</a:t>
            </a:r>
            <a:r>
              <a:rPr lang="pt-BR" sz="1200" dirty="0">
                <a:solidFill>
                  <a:schemeClr val="bg1"/>
                </a:solidFill>
                <a:latin typeface="Franklin Gothic Book" panose="020B0503020102020204" pitchFamily="34" charset="0"/>
              </a:rPr>
              <a:t> second cyclone damage – 1970’s</a:t>
            </a:r>
          </a:p>
        </p:txBody>
      </p:sp>
      <p:pic>
        <p:nvPicPr>
          <p:cNvPr id="3" name="Picture 2">
            <a:extLst>
              <a:ext uri="{FF2B5EF4-FFF2-40B4-BE49-F238E27FC236}">
                <a16:creationId xmlns:a16="http://schemas.microsoft.com/office/drawing/2014/main" id="{9F94E54B-9962-4EB6-B478-6F8292CCD904}"/>
              </a:ext>
            </a:extLst>
          </p:cNvPr>
          <p:cNvPicPr>
            <a:picLocks noChangeAspect="1"/>
          </p:cNvPicPr>
          <p:nvPr/>
        </p:nvPicPr>
        <p:blipFill>
          <a:blip r:embed="rId3"/>
          <a:stretch>
            <a:fillRect/>
          </a:stretch>
        </p:blipFill>
        <p:spPr>
          <a:xfrm>
            <a:off x="1524000" y="2133600"/>
            <a:ext cx="6398008" cy="4206350"/>
          </a:xfrm>
          <a:prstGeom prst="rect">
            <a:avLst/>
          </a:prstGeom>
        </p:spPr>
      </p:pic>
      <p:sp>
        <p:nvSpPr>
          <p:cNvPr id="2" name="TextBox 1"/>
          <p:cNvSpPr txBox="1"/>
          <p:nvPr/>
        </p:nvSpPr>
        <p:spPr>
          <a:xfrm>
            <a:off x="1371600" y="1447800"/>
            <a:ext cx="6781800" cy="738664"/>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n-AU" sz="1400" dirty="0">
                <a:solidFill>
                  <a:schemeClr val="bg1"/>
                </a:solidFill>
                <a:latin typeface="Franklin Gothic Book"/>
                <a:cs typeface="Franklin Gothic Book"/>
              </a:rPr>
              <a:t>In the 1970’s the Hotel was again damaged by a cyclone event and the timber </a:t>
            </a:r>
            <a:r>
              <a:rPr lang="en-AU" sz="1400" dirty="0" err="1">
                <a:solidFill>
                  <a:schemeClr val="bg1"/>
                </a:solidFill>
                <a:latin typeface="Franklin Gothic Book"/>
                <a:cs typeface="Franklin Gothic Book"/>
              </a:rPr>
              <a:t>verandah</a:t>
            </a:r>
            <a:r>
              <a:rPr lang="en-AU" sz="1400" dirty="0">
                <a:solidFill>
                  <a:schemeClr val="bg1"/>
                </a:solidFill>
                <a:latin typeface="Franklin Gothic Book"/>
                <a:cs typeface="Franklin Gothic Book"/>
              </a:rPr>
              <a:t> of the original hotel and addition were replaced with steel framed awnings on both street elevations, which visually unified the buildings.</a:t>
            </a:r>
          </a:p>
        </p:txBody>
      </p:sp>
    </p:spTree>
    <p:extLst>
      <p:ext uri="{BB962C8B-B14F-4D97-AF65-F5344CB8AC3E}">
        <p14:creationId xmlns:p14="http://schemas.microsoft.com/office/powerpoint/2010/main" val="281931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13</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258A05-E1CA-438E-AA58-AAFE0D76D72F}"/>
              </a:ext>
            </a:extLst>
          </p:cNvPr>
          <p:cNvSpPr txBox="1"/>
          <p:nvPr/>
        </p:nvSpPr>
        <p:spPr>
          <a:xfrm>
            <a:off x="76200" y="1905000"/>
            <a:ext cx="8915400" cy="427809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endParaRPr lang="en-AU" sz="1400" dirty="0">
              <a:solidFill>
                <a:schemeClr val="bg1"/>
              </a:solidFill>
              <a:latin typeface="Franklin Gothic Book" panose="020B0503020102020204" pitchFamily="34" charset="0"/>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lang="en-AU" sz="1400" dirty="0">
                <a:solidFill>
                  <a:schemeClr val="bg1"/>
                </a:solidFill>
                <a:latin typeface="Franklin Gothic Book" panose="020B0503020102020204" pitchFamily="34" charset="0"/>
              </a:rPr>
              <a:t>In 2013 a major redevelopment of the Esplanade Hotel occurred with the construction of a new 3 storey steel framed extension of the hotel on the south end of the original hotel which continued along the south boundary of the site, along street boundary of the Esplanade. This addition included a new steel framed 3 storey verandahs over the boundary on both street elevations and a similar 3 storey verandah on the inside (north and east sides) of the new building. The new building was clad externally with a prefabricated stone cladding in random ashlar pattern to all external faces of the new building (excepting fire escape shafts). The stone cladding was adhered to a compressed sheet lining of the external walls. The stonework cladding was well detailed and included quoining on corners and around window and door openings.</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p>
          <a:p>
            <a:pPr marL="285750" lvl="0" indent="-285750">
              <a:spcBef>
                <a:spcPts val="600"/>
              </a:spcBef>
              <a:buClr>
                <a:srgbClr val="FF0000"/>
              </a:buClr>
              <a:buFont typeface="Wingdings" panose="05000000000000000000" pitchFamily="2" charset="2"/>
              <a:buChar char="Ø"/>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It</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r>
              <a:rPr lang="en-AU" sz="1400" dirty="0">
                <a:solidFill>
                  <a:prstClr val="white"/>
                </a:solidFill>
                <a:latin typeface="Franklin Gothic Book" panose="020B0503020102020204" pitchFamily="34" charset="0"/>
                <a:cs typeface="Arial" panose="020B0604020202020204" pitchFamily="34" charset="0"/>
              </a:rPr>
              <a:t>is understood anecdotally that in 2007 </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the stone cladding was first applied to the original 1904 building.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presumably  in 2013,</a:t>
            </a:r>
            <a:r>
              <a:rPr lang="en-AU" sz="1400" dirty="0">
                <a:solidFill>
                  <a:prstClr val="white"/>
                </a:solidFill>
                <a:latin typeface="Franklin Gothic Book" panose="020B0503020102020204" pitchFamily="34" charset="0"/>
                <a:cs typeface="Arial" panose="020B0604020202020204" pitchFamily="34" charset="0"/>
              </a:rPr>
              <a:t> the same stone cladding was applied to new additions and the buildings on Anderson Street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to unify the new additions with the original</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hotel building.</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From investigation of the original buildings,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r>
              <a:rPr lang="en-AU" sz="1400" dirty="0">
                <a:solidFill>
                  <a:prstClr val="white"/>
                </a:solidFill>
                <a:latin typeface="Franklin Gothic Book" panose="020B0503020102020204" pitchFamily="34" charset="0"/>
                <a:cs typeface="Arial" panose="020B0604020202020204" pitchFamily="34" charset="0"/>
              </a:rPr>
              <a:t>a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compressed sheet lining was applied over</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the original </a:t>
            </a:r>
            <a:r>
              <a:rPr kumimoji="0" lang="en-AU" sz="1400" b="0" i="0" u="none" strike="noStrike" kern="1200" cap="none" spc="0" normalizeH="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fa</a:t>
            </a:r>
            <a:r>
              <a:rPr kumimoji="0" lang="pt-BR" sz="1400" b="0" i="0" u="none" strike="noStrike" kern="1200" cap="none" spc="0" normalizeH="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ç</a:t>
            </a:r>
            <a:r>
              <a:rPr kumimoji="0" lang="en-AU" sz="1400" b="0" i="0" u="none" strike="noStrike" kern="1200" cap="none" spc="0" normalizeH="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ade</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fixed off furring channels</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with prefabricated stone cladding in random ashlar pattern that  matches the</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stone veneer cladding added to the 2013 </a:t>
            </a:r>
            <a:r>
              <a:rPr lang="en-AU" sz="1400" noProof="0" dirty="0">
                <a:solidFill>
                  <a:prstClr val="white"/>
                </a:solidFill>
                <a:latin typeface="Franklin Gothic Book" panose="020B0503020102020204" pitchFamily="34" charset="0"/>
                <a:cs typeface="Arial" panose="020B0604020202020204" pitchFamily="34" charset="0"/>
              </a:rPr>
              <a:t>addition</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s. New steel </a:t>
            </a:r>
            <a:r>
              <a:rPr kumimoji="0" lang="en-AU" sz="14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verandahs</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of a similar detail to the new extension were also added to the existing hotel on the Anderson Street and Esplanade elevations.</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endParaRPr lang="en-AU" sz="14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882571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14</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87347E6-AB3F-46D4-8C14-119B4C521541}"/>
              </a:ext>
            </a:extLst>
          </p:cNvPr>
          <p:cNvPicPr>
            <a:picLocks noChangeAspect="1"/>
          </p:cNvPicPr>
          <p:nvPr/>
        </p:nvPicPr>
        <p:blipFill>
          <a:blip r:embed="rId3"/>
          <a:stretch>
            <a:fillRect/>
          </a:stretch>
        </p:blipFill>
        <p:spPr>
          <a:xfrm>
            <a:off x="1745695" y="1710992"/>
            <a:ext cx="6035855" cy="3608671"/>
          </a:xfrm>
          <a:prstGeom prst="rect">
            <a:avLst/>
          </a:prstGeom>
        </p:spPr>
      </p:pic>
      <p:sp>
        <p:nvSpPr>
          <p:cNvPr id="14" name="TextBox 13">
            <a:extLst>
              <a:ext uri="{FF2B5EF4-FFF2-40B4-BE49-F238E27FC236}">
                <a16:creationId xmlns:a16="http://schemas.microsoft.com/office/drawing/2014/main" id="{A7C75141-DAB7-4995-9BBA-E66543F3CAF0}"/>
              </a:ext>
            </a:extLst>
          </p:cNvPr>
          <p:cNvSpPr txBox="1"/>
          <p:nvPr/>
        </p:nvSpPr>
        <p:spPr>
          <a:xfrm>
            <a:off x="2133600" y="5336400"/>
            <a:ext cx="5486400" cy="276999"/>
          </a:xfrm>
          <a:prstGeom prst="rect">
            <a:avLst/>
          </a:prstGeom>
          <a:noFill/>
        </p:spPr>
        <p:txBody>
          <a:bodyPr wrap="square">
            <a:spAutoFit/>
          </a:bodyPr>
          <a:lstStyle/>
          <a:p>
            <a:r>
              <a:rPr lang="en-AU" sz="1200" dirty="0">
                <a:solidFill>
                  <a:schemeClr val="bg1"/>
                </a:solidFill>
                <a:latin typeface="Franklin Gothic Book" panose="020B0503020102020204" pitchFamily="34" charset="0"/>
              </a:rPr>
              <a:t>Photo No. 7- Esplanade Hotel in 2017 -after 2013 alterations and additions</a:t>
            </a:r>
          </a:p>
        </p:txBody>
      </p:sp>
      <p:sp>
        <p:nvSpPr>
          <p:cNvPr id="16" name="TextBox 15">
            <a:extLst>
              <a:ext uri="{FF2B5EF4-FFF2-40B4-BE49-F238E27FC236}">
                <a16:creationId xmlns:a16="http://schemas.microsoft.com/office/drawing/2014/main" id="{7F98461A-7D1F-4C7D-906C-9BBE3FF99766}"/>
              </a:ext>
            </a:extLst>
          </p:cNvPr>
          <p:cNvSpPr txBox="1"/>
          <p:nvPr/>
        </p:nvSpPr>
        <p:spPr>
          <a:xfrm>
            <a:off x="16435" y="5791200"/>
            <a:ext cx="8915400"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In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Since the Esplanade Hotel was purchased by BHP in 2018, stone cladding pieces have de-laminated from the sub-structure and fallen off. This situation has prompted this investigations and report.</a:t>
            </a:r>
          </a:p>
        </p:txBody>
      </p:sp>
    </p:spTree>
    <p:extLst>
      <p:ext uri="{BB962C8B-B14F-4D97-AF65-F5344CB8AC3E}">
        <p14:creationId xmlns:p14="http://schemas.microsoft.com/office/powerpoint/2010/main" val="250762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15</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Development stages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C8F5DA-C5BB-4322-B193-3AD7999AD770}"/>
              </a:ext>
            </a:extLst>
          </p:cNvPr>
          <p:cNvSpPr txBox="1"/>
          <p:nvPr/>
        </p:nvSpPr>
        <p:spPr>
          <a:xfrm>
            <a:off x="76200" y="1611898"/>
            <a:ext cx="8915399" cy="5093701"/>
          </a:xfrm>
          <a:prstGeom prst="rect">
            <a:avLst/>
          </a:prstGeom>
          <a:noFill/>
        </p:spPr>
        <p:txBody>
          <a:bodyPr wrap="square">
            <a:spAutoFit/>
          </a:bodyPr>
          <a:lstStyle/>
          <a:p>
            <a:pPr marL="269875" marR="0" lvl="0" algn="l" defTabSz="914400" rtl="0" eaLnBrk="1" fontAlgn="auto" latinLnBrk="0" hangingPunct="1">
              <a:lnSpc>
                <a:spcPct val="100000"/>
              </a:lnSpc>
              <a:spcBef>
                <a:spcPts val="600"/>
              </a:spcBef>
              <a:spcAft>
                <a:spcPts val="0"/>
              </a:spcAft>
              <a:buClr>
                <a:srgbClr val="FF0000"/>
              </a:buClr>
              <a:buSzTx/>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From current information, the Esplanade Hotel developed from its construction to the present day in the following stages and approximate dates:</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1904-1910	Original single storey stone building with timber </a:t>
            </a:r>
            <a:r>
              <a:rPr kumimoji="0" lang="en-AU" sz="14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verandah</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constructed , second storey added</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1915- 1920’s 	Single storey timber building constructed on Anderson Street with timber </a:t>
            </a:r>
            <a:r>
              <a:rPr kumimoji="0" lang="en-AU" sz="14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verandah</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onto the 		street</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1920’s 		Construction of single storey brick building replacing earlier timber building on Anderson 		Street with breezeway to hotel</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1939		Cyclone damage to buildings. Repairs and additions</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Post WW2-1960	Second storey addition and extension to northern building on Anderson Street with 			street </a:t>
            </a:r>
            <a:r>
              <a:rPr kumimoji="0" lang="en-AU" sz="14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verandah</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p>
          <a:p>
            <a:pPr marL="285750" lvl="0" indent="-285750">
              <a:spcBef>
                <a:spcPts val="600"/>
              </a:spcBef>
              <a:buClr>
                <a:srgbClr val="FF0000"/>
              </a:buClr>
              <a:buFont typeface="Wingdings" panose="05000000000000000000" pitchFamily="2" charset="2"/>
              <a:buChar char="Ø"/>
              <a:defRPr/>
            </a:pPr>
            <a:r>
              <a:rPr lang="en-AU" sz="1400" dirty="0">
                <a:solidFill>
                  <a:prstClr val="white"/>
                </a:solidFill>
                <a:latin typeface="Franklin Gothic Book" panose="020B0503020102020204" pitchFamily="34" charset="0"/>
                <a:cs typeface="Arial" panose="020B0604020202020204" pitchFamily="34" charset="0"/>
              </a:rPr>
              <a:t>1960’s 		Lightweight third storey addition with vertical cladding added over original hotel only</a:t>
            </a:r>
          </a:p>
          <a:p>
            <a:pPr marL="285750" lvl="0" indent="-285750">
              <a:spcBef>
                <a:spcPts val="600"/>
              </a:spcBef>
              <a:buClr>
                <a:srgbClr val="FF0000"/>
              </a:buClr>
              <a:buFont typeface="Wingdings" panose="05000000000000000000" pitchFamily="2" charset="2"/>
              <a:buChar char="Ø"/>
              <a:defRPr/>
            </a:pPr>
            <a:r>
              <a:rPr lang="en-AU" sz="1400" dirty="0">
                <a:solidFill>
                  <a:prstClr val="white"/>
                </a:solidFill>
                <a:latin typeface="Franklin Gothic Book" panose="020B0503020102020204" pitchFamily="34" charset="0"/>
                <a:cs typeface="Arial" panose="020B0604020202020204" pitchFamily="34" charset="0"/>
              </a:rPr>
              <a:t>1970’s 		Damage by another cyclone resulted in removal of </a:t>
            </a:r>
            <a:r>
              <a:rPr lang="en-AU" sz="1400" dirty="0" err="1">
                <a:solidFill>
                  <a:prstClr val="white"/>
                </a:solidFill>
                <a:latin typeface="Franklin Gothic Book" panose="020B0503020102020204" pitchFamily="34" charset="0"/>
                <a:cs typeface="Arial" panose="020B0604020202020204" pitchFamily="34" charset="0"/>
              </a:rPr>
              <a:t>verandahs</a:t>
            </a:r>
            <a:r>
              <a:rPr lang="en-AU" sz="1400" dirty="0">
                <a:solidFill>
                  <a:prstClr val="white"/>
                </a:solidFill>
                <a:latin typeface="Franklin Gothic Book" panose="020B0503020102020204" pitchFamily="34" charset="0"/>
                <a:cs typeface="Arial" panose="020B0604020202020204" pitchFamily="34" charset="0"/>
              </a:rPr>
              <a:t> and replacement with steel 		awnings to the length of the building on both street elevations, and 2 storey masonry 			 extension to the south end of the original 1904 building.</a:t>
            </a:r>
          </a:p>
          <a:p>
            <a:pPr marL="285750" lvl="0" indent="-285750">
              <a:spcBef>
                <a:spcPts val="600"/>
              </a:spcBef>
              <a:buClr>
                <a:srgbClr val="FF0000"/>
              </a:buClr>
              <a:buFont typeface="Wingdings" panose="05000000000000000000" pitchFamily="2" charset="2"/>
              <a:buChar char="Ø"/>
              <a:defRPr/>
            </a:pPr>
            <a:r>
              <a:rPr lang="en-AU" sz="1400" dirty="0">
                <a:solidFill>
                  <a:prstClr val="white"/>
                </a:solidFill>
                <a:latin typeface="Franklin Gothic Book" panose="020B0503020102020204" pitchFamily="34" charset="0"/>
                <a:cs typeface="Arial" panose="020B0604020202020204" pitchFamily="34" charset="0"/>
              </a:rPr>
              <a:t>1980’s- 2007	Anecdotally, the 1904 original hotel is clad with stone cladding.</a:t>
            </a:r>
          </a:p>
          <a:p>
            <a:pPr marL="285750" lvl="0" indent="-285750">
              <a:spcBef>
                <a:spcPts val="600"/>
              </a:spcBef>
              <a:buClr>
                <a:srgbClr val="FF0000"/>
              </a:buClr>
              <a:buFont typeface="Wingdings" panose="05000000000000000000" pitchFamily="2" charset="2"/>
              <a:buChar char="Ø"/>
              <a:defRPr/>
            </a:pPr>
            <a:r>
              <a:rPr lang="en-AU" sz="1400" dirty="0">
                <a:solidFill>
                  <a:prstClr val="white"/>
                </a:solidFill>
                <a:latin typeface="Franklin Gothic Book" panose="020B0503020102020204" pitchFamily="34" charset="0"/>
                <a:cs typeface="Arial" panose="020B0604020202020204" pitchFamily="34" charset="0"/>
              </a:rPr>
              <a:t>2013		Major redevelopment of the existing buildings and construction of new 3 storey wings to the 		south and west around the Esplanade.  Construction of new steel framed </a:t>
            </a:r>
            <a:r>
              <a:rPr lang="en-AU" sz="1400" dirty="0" err="1">
                <a:solidFill>
                  <a:prstClr val="white"/>
                </a:solidFill>
                <a:latin typeface="Franklin Gothic Book" panose="020B0503020102020204" pitchFamily="34" charset="0"/>
                <a:cs typeface="Arial" panose="020B0604020202020204" pitchFamily="34" charset="0"/>
              </a:rPr>
              <a:t>verandahs</a:t>
            </a:r>
            <a:r>
              <a:rPr lang="en-AU" sz="1400" dirty="0">
                <a:solidFill>
                  <a:prstClr val="white"/>
                </a:solidFill>
                <a:latin typeface="Franklin Gothic Book" panose="020B0503020102020204" pitchFamily="34" charset="0"/>
                <a:cs typeface="Arial" panose="020B0604020202020204" pitchFamily="34" charset="0"/>
              </a:rPr>
              <a:t> to full 		 length of The  Esplanade and Anderson streets. Refurbishment of existing rooms and the 		 bars to the existing hotel. Random ashlar prefabricated stone cladding fixed to new and 		 existing buildings to provide a unified total complex.</a:t>
            </a:r>
          </a:p>
        </p:txBody>
      </p:sp>
    </p:spTree>
    <p:extLst>
      <p:ext uri="{BB962C8B-B14F-4D97-AF65-F5344CB8AC3E}">
        <p14:creationId xmlns:p14="http://schemas.microsoft.com/office/powerpoint/2010/main" val="41820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16</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Heritage significance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BHP - Esplanade Hotel Heritage Significance- Ground Floor Plan.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00200"/>
            <a:ext cx="6610576" cy="4669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96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17</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Heritage significance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00200"/>
            <a:ext cx="6610575" cy="4669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0660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18</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Heritage significance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00200"/>
            <a:ext cx="6610575" cy="4669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429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19</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Heritage significance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C8F5DA-C5BB-4322-B193-3AD7999AD770}"/>
              </a:ext>
            </a:extLst>
          </p:cNvPr>
          <p:cNvSpPr txBox="1"/>
          <p:nvPr/>
        </p:nvSpPr>
        <p:spPr>
          <a:xfrm>
            <a:off x="76200" y="1504736"/>
            <a:ext cx="8839200" cy="4816703"/>
          </a:xfrm>
          <a:prstGeom prst="rect">
            <a:avLst/>
          </a:prstGeom>
          <a:noFill/>
        </p:spPr>
        <p:txBody>
          <a:bodyPr wrap="square">
            <a:spAutoFit/>
          </a:bodyPr>
          <a:lstStyle/>
          <a:p>
            <a:pPr marL="269875" marR="0" lvl="0" algn="l" defTabSz="914400" rtl="0" eaLnBrk="1" fontAlgn="auto" latinLnBrk="0" hangingPunct="1">
              <a:lnSpc>
                <a:spcPct val="100000"/>
              </a:lnSpc>
              <a:spcBef>
                <a:spcPts val="600"/>
              </a:spcBef>
              <a:spcAft>
                <a:spcPts val="0"/>
              </a:spcAft>
              <a:buClr>
                <a:srgbClr val="FF0000"/>
              </a:buClr>
              <a:buSzTx/>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Listing:</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The Esplanade Hotel is on the Heritage Council of WA Database (Place No. 05946), but is not a ‘Registered Place ‘(No Statutory Listing).</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The Esplanade Hotel was placed on the Town of Port Hedland Municipal Inventory in 1996 with a ‘Category 2’ category of significance.</a:t>
            </a:r>
          </a:p>
          <a:p>
            <a:pPr marR="0" lvl="0" algn="l" defTabSz="914400" rtl="0" eaLnBrk="1" fontAlgn="auto" latinLnBrk="0" hangingPunct="1">
              <a:lnSpc>
                <a:spcPct val="100000"/>
              </a:lnSpc>
              <a:spcBef>
                <a:spcPts val="600"/>
              </a:spcBef>
              <a:spcAft>
                <a:spcPts val="0"/>
              </a:spcAft>
              <a:buClr>
                <a:srgbClr val="FF0000"/>
              </a:buClr>
              <a:buSzTx/>
              <a:tabLst/>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The Esplanade Hotel was adopted onto the Town of Port Hedland Heritage List in 2017.</a:t>
            </a:r>
          </a:p>
          <a:p>
            <a:pPr marL="0" marR="0" lvl="0" indent="0" algn="l" defTabSz="914400" rtl="0" eaLnBrk="1" fontAlgn="auto" latinLnBrk="0" hangingPunct="1">
              <a:lnSpc>
                <a:spcPct val="100000"/>
              </a:lnSpc>
              <a:spcBef>
                <a:spcPts val="600"/>
              </a:spcBef>
              <a:spcAft>
                <a:spcPts val="0"/>
              </a:spcAft>
              <a:buClr>
                <a:srgbClr val="FF0000"/>
              </a:buClr>
              <a:buSzTx/>
              <a:buFontTx/>
              <a:buNone/>
              <a:tabLst/>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Statement of Significance:</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a:p>
            <a:pPr marL="269875" marR="0" lvl="0" algn="l" defTabSz="914400" rtl="0" eaLnBrk="1" fontAlgn="auto" latinLnBrk="0" hangingPunct="1">
              <a:lnSpc>
                <a:spcPct val="100000"/>
              </a:lnSpc>
              <a:spcBef>
                <a:spcPts val="600"/>
              </a:spcBef>
              <a:spcAft>
                <a:spcPts val="0"/>
              </a:spcAft>
              <a:buClr>
                <a:srgbClr val="FF0000"/>
              </a:buClr>
              <a:buSzTx/>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Esplanade Hotel is significant as the last, of the original three hotels in Port Hedland, and for its continuous hotel and hospitality trade since 1904. It</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has been a landmark to people </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of Port Hedland town during that time.  (Historic Significance).</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p>
          <a:p>
            <a:pPr marL="269875" marR="0" lvl="0" algn="l" defTabSz="914400" rtl="0" eaLnBrk="1" fontAlgn="auto" latinLnBrk="0" hangingPunct="1">
              <a:lnSpc>
                <a:spcPct val="100000"/>
              </a:lnSpc>
              <a:spcBef>
                <a:spcPts val="600"/>
              </a:spcBef>
              <a:spcAft>
                <a:spcPts val="0"/>
              </a:spcAft>
              <a:buClr>
                <a:srgbClr val="FF0000"/>
              </a:buClr>
              <a:buSzTx/>
              <a:tabLst/>
              <a:defRPr/>
            </a:pPr>
            <a:r>
              <a:rPr lang="en-AU" sz="1400" dirty="0">
                <a:solidFill>
                  <a:schemeClr val="bg1"/>
                </a:solidFill>
                <a:effectLst/>
                <a:latin typeface="Franklin Gothic Book" panose="020B0503020102020204" pitchFamily="34" charset="0"/>
                <a:ea typeface="Calibri" panose="020F0502020204030204" pitchFamily="34" charset="0"/>
                <a:cs typeface="Times New Roman" panose="02020603050405020304" pitchFamily="18" charset="0"/>
              </a:rPr>
              <a:t>Constructed at a cost of £5000, McKenzie’s Hotel (later known as the Esplanade Hotel) was the most prestigious of Port Hedland’s 3 hotels in the 1900s. The hotel was the focus of many social occasions, and since 1904 has offered hospitality to generations of travellers.’ (Social Significance)</a:t>
            </a:r>
          </a:p>
        </p:txBody>
      </p:sp>
    </p:spTree>
    <p:extLst>
      <p:ext uri="{BB962C8B-B14F-4D97-AF65-F5344CB8AC3E}">
        <p14:creationId xmlns:p14="http://schemas.microsoft.com/office/powerpoint/2010/main" val="193316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2</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Introduction</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5">
            <a:extLst>
              <a:ext uri="{FF2B5EF4-FFF2-40B4-BE49-F238E27FC236}">
                <a16:creationId xmlns:a16="http://schemas.microsoft.com/office/drawing/2014/main" id="{ECF0522E-7D4B-4B65-89C3-7B75DBFA9F9E}"/>
              </a:ext>
            </a:extLst>
          </p:cNvPr>
          <p:cNvSpPr>
            <a:spLocks noGrp="1"/>
          </p:cNvSpPr>
          <p:nvPr>
            <p:ph idx="1"/>
          </p:nvPr>
        </p:nvSpPr>
        <p:spPr>
          <a:xfrm>
            <a:off x="76200" y="1371600"/>
            <a:ext cx="6400800" cy="2362200"/>
          </a:xfrm>
        </p:spPr>
        <p:txBody>
          <a:bodyPr>
            <a:normAutofit/>
          </a:bodyPr>
          <a:lstStyle/>
          <a:p>
            <a:pPr marL="269875"/>
            <a:r>
              <a:rPr lang="en-US" sz="1400" b="1" dirty="0"/>
              <a:t>DESCRIPTION </a:t>
            </a:r>
          </a:p>
          <a:p>
            <a:pPr marL="285750" indent="-285750">
              <a:buClr>
                <a:srgbClr val="FF0000"/>
              </a:buClr>
              <a:buFont typeface="Wingdings" panose="05000000000000000000" pitchFamily="2" charset="2"/>
              <a:buChar char="Ø"/>
            </a:pPr>
            <a:r>
              <a:rPr lang="en-US" sz="1400" dirty="0"/>
              <a:t>The original Esplanade Hotel is a significant building in Port Hedland dating back to 1904.</a:t>
            </a:r>
          </a:p>
          <a:p>
            <a:pPr marL="285750" indent="-285750">
              <a:buClr>
                <a:srgbClr val="FF0000"/>
              </a:buClr>
              <a:buFont typeface="Wingdings" panose="05000000000000000000" pitchFamily="2" charset="2"/>
              <a:buChar char="Ø"/>
            </a:pPr>
            <a:r>
              <a:rPr lang="en-US" sz="1400" dirty="0"/>
              <a:t>It is significant as the last of the original three hotels in Port Hedland.</a:t>
            </a:r>
          </a:p>
          <a:p>
            <a:pPr marL="285750" indent="-285750">
              <a:buClr>
                <a:srgbClr val="FF0000"/>
              </a:buClr>
              <a:buFont typeface="Wingdings" panose="05000000000000000000" pitchFamily="2" charset="2"/>
              <a:buChar char="Ø"/>
            </a:pPr>
            <a:r>
              <a:rPr lang="en-US" sz="1400" dirty="0"/>
              <a:t>It anchors a primary town </a:t>
            </a:r>
            <a:r>
              <a:rPr lang="en-US" sz="1400" dirty="0" err="1"/>
              <a:t>centre</a:t>
            </a:r>
            <a:r>
              <a:rPr lang="en-US" sz="1400" dirty="0"/>
              <a:t> location, opposite the Port entry, and makes a significant contribution to the heritage history, character and streetscape of Port Hedland.</a:t>
            </a:r>
          </a:p>
          <a:p>
            <a:endParaRPr lang="en-US" dirty="0"/>
          </a:p>
        </p:txBody>
      </p:sp>
      <p:sp>
        <p:nvSpPr>
          <p:cNvPr id="14" name="Content Placeholder 15">
            <a:extLst>
              <a:ext uri="{FF2B5EF4-FFF2-40B4-BE49-F238E27FC236}">
                <a16:creationId xmlns:a16="http://schemas.microsoft.com/office/drawing/2014/main" id="{403C2269-F17F-4445-8672-95D39DC7E66F}"/>
              </a:ext>
            </a:extLst>
          </p:cNvPr>
          <p:cNvSpPr txBox="1">
            <a:spLocks/>
          </p:cNvSpPr>
          <p:nvPr/>
        </p:nvSpPr>
        <p:spPr>
          <a:xfrm>
            <a:off x="76200" y="3200400"/>
            <a:ext cx="6400800" cy="2362200"/>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0"/>
              </a:spcAft>
              <a:buClr>
                <a:schemeClr val="tx2"/>
              </a:buClr>
              <a:buFont typeface="Franklin Gothic Book" panose="020B0503020102020204" pitchFamily="34" charset="0"/>
              <a:buNone/>
              <a:defRPr sz="2400" kern="1200">
                <a:solidFill>
                  <a:schemeClr val="bg1"/>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Clr>
                <a:schemeClr val="tx2"/>
              </a:buClr>
              <a:buSzPct val="100000"/>
              <a:buFont typeface="Franklin Gothic Book" panose="020B0503020102020204" pitchFamily="34" charset="0"/>
              <a:buChar char="—"/>
              <a:defRPr sz="21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9875"/>
            <a:r>
              <a:rPr lang="en-US" sz="1400" b="1" dirty="0"/>
              <a:t>ISSUES </a:t>
            </a:r>
          </a:p>
          <a:p>
            <a:pPr marL="285750" indent="-285750">
              <a:buClr>
                <a:srgbClr val="FF0000"/>
              </a:buClr>
              <a:buFont typeface="Wingdings" panose="05000000000000000000" pitchFamily="2" charset="2"/>
              <a:buChar char="Ø"/>
            </a:pPr>
            <a:r>
              <a:rPr lang="en-US" sz="1400" dirty="0"/>
              <a:t>The Hotel’s external façades were clad with a new stone veneer in 2007 and 2012 prior to BHP’s purchase of the property. Since then, various stone patches have delaminated and fallen off the building.</a:t>
            </a:r>
          </a:p>
          <a:p>
            <a:pPr marL="285750" indent="-285750">
              <a:buClr>
                <a:srgbClr val="FF0000"/>
              </a:buClr>
              <a:buFont typeface="Wingdings" panose="05000000000000000000" pitchFamily="2" charset="2"/>
              <a:buChar char="Ø"/>
            </a:pPr>
            <a:r>
              <a:rPr lang="en-US" sz="1400" dirty="0"/>
              <a:t>This presentation discuss the key issues, provides identified solution options and makes recommendation.</a:t>
            </a:r>
          </a:p>
        </p:txBody>
      </p:sp>
      <p:pic>
        <p:nvPicPr>
          <p:cNvPr id="16" name="Picture 15">
            <a:extLst>
              <a:ext uri="{FF2B5EF4-FFF2-40B4-BE49-F238E27FC236}">
                <a16:creationId xmlns:a16="http://schemas.microsoft.com/office/drawing/2014/main" id="{4E19BCD8-C915-4AD6-88D7-B551E0A2F69A}"/>
              </a:ext>
            </a:extLst>
          </p:cNvPr>
          <p:cNvPicPr>
            <a:picLocks noChangeAspect="1"/>
          </p:cNvPicPr>
          <p:nvPr/>
        </p:nvPicPr>
        <p:blipFill rotWithShape="1">
          <a:blip r:embed="rId3"/>
          <a:srcRect t="12874"/>
          <a:stretch/>
        </p:blipFill>
        <p:spPr>
          <a:xfrm>
            <a:off x="6477000" y="1143000"/>
            <a:ext cx="2478978" cy="3273025"/>
          </a:xfrm>
          <a:prstGeom prst="rect">
            <a:avLst/>
          </a:prstGeom>
        </p:spPr>
      </p:pic>
      <p:sp>
        <p:nvSpPr>
          <p:cNvPr id="11" name="Content Placeholder 15">
            <a:extLst>
              <a:ext uri="{FF2B5EF4-FFF2-40B4-BE49-F238E27FC236}">
                <a16:creationId xmlns:a16="http://schemas.microsoft.com/office/drawing/2014/main" id="{ECF0522E-7D4B-4B65-89C3-7B75DBFA9F9E}"/>
              </a:ext>
            </a:extLst>
          </p:cNvPr>
          <p:cNvSpPr txBox="1">
            <a:spLocks/>
          </p:cNvSpPr>
          <p:nvPr/>
        </p:nvSpPr>
        <p:spPr>
          <a:xfrm>
            <a:off x="46333" y="4800600"/>
            <a:ext cx="8909645" cy="2667000"/>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tx2"/>
              </a:buClr>
              <a:buFont typeface="Franklin Gothic Book" panose="020B0503020102020204" pitchFamily="34" charset="0"/>
              <a:buNone/>
              <a:defRPr sz="2400" kern="1200">
                <a:solidFill>
                  <a:schemeClr val="bg1"/>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Clr>
                <a:schemeClr val="tx2"/>
              </a:buClr>
              <a:buSzPct val="100000"/>
              <a:buFont typeface="Franklin Gothic Book" panose="020B0503020102020204" pitchFamily="34" charset="0"/>
              <a:buChar char="—"/>
              <a:defRPr sz="21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9875">
              <a:buClr>
                <a:srgbClr val="FF0000"/>
              </a:buClr>
            </a:pPr>
            <a:r>
              <a:rPr lang="en-US" sz="1400" b="1" dirty="0"/>
              <a:t>CURRENT HERTITAGE STATUS</a:t>
            </a:r>
          </a:p>
          <a:p>
            <a:pPr marL="285750" indent="-285750">
              <a:buClr>
                <a:srgbClr val="FF0000"/>
              </a:buClr>
              <a:buFont typeface="Wingdings" panose="05000000000000000000" pitchFamily="2" charset="2"/>
              <a:buChar char="Ø"/>
            </a:pPr>
            <a:r>
              <a:rPr lang="en-US" sz="1400" dirty="0"/>
              <a:t>The Esplanade Hotel is on the State Heritage Office Database – Place Number </a:t>
            </a:r>
            <a:r>
              <a:rPr lang="en-US" sz="1400" b="1" dirty="0"/>
              <a:t>05946.</a:t>
            </a:r>
            <a:r>
              <a:rPr lang="en-US" sz="1400" dirty="0"/>
              <a:t> Hedland The Esplanade Hotel is not on the register of heritage places.</a:t>
            </a:r>
            <a:endParaRPr lang="en-US" sz="1400" b="1" dirty="0"/>
          </a:p>
          <a:p>
            <a:pPr marL="285750" indent="-285750">
              <a:buClr>
                <a:srgbClr val="FF0000"/>
              </a:buClr>
              <a:buFont typeface="Wingdings" charset="2"/>
              <a:buChar char="Ø"/>
            </a:pPr>
            <a:r>
              <a:rPr lang="en-US" sz="1400" dirty="0"/>
              <a:t>It is significant as the last of the original three hotels in Port </a:t>
            </a:r>
          </a:p>
          <a:p>
            <a:pPr marL="285750" indent="-285750">
              <a:buClr>
                <a:srgbClr val="FF0000"/>
              </a:buClr>
              <a:buFont typeface="Wingdings" charset="2"/>
              <a:buChar char="Ø"/>
            </a:pPr>
            <a:r>
              <a:rPr lang="en-US" sz="1400" dirty="0"/>
              <a:t>It The Hotel has Social and Historical Significance as noted in the criteria for registration, however the large amount of alterations and additions over the years, and the cladding of the building in 2007 and 2012, have reduced the significance of the original building. </a:t>
            </a:r>
            <a:endParaRPr lang="en-US" sz="1400" dirty="0">
              <a:solidFill>
                <a:srgbClr val="FF0000"/>
              </a:solidFill>
            </a:endParaRPr>
          </a:p>
          <a:p>
            <a:endParaRPr lang="en-US" sz="1400" dirty="0"/>
          </a:p>
        </p:txBody>
      </p:sp>
    </p:spTree>
    <p:extLst>
      <p:ext uri="{BB962C8B-B14F-4D97-AF65-F5344CB8AC3E}">
        <p14:creationId xmlns:p14="http://schemas.microsoft.com/office/powerpoint/2010/main" val="1515299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20</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Stages of significance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C8F5DA-C5BB-4322-B193-3AD7999AD770}"/>
              </a:ext>
            </a:extLst>
          </p:cNvPr>
          <p:cNvSpPr txBox="1"/>
          <p:nvPr/>
        </p:nvSpPr>
        <p:spPr>
          <a:xfrm>
            <a:off x="76200" y="1600200"/>
            <a:ext cx="8915400" cy="5216813"/>
          </a:xfrm>
          <a:prstGeom prst="rect">
            <a:avLst/>
          </a:prstGeom>
          <a:noFill/>
        </p:spPr>
        <p:txBody>
          <a:bodyPr wrap="square">
            <a:spAutoFit/>
          </a:bodyPr>
          <a:lstStyle/>
          <a:p>
            <a:pPr marL="269875" marR="0" lvl="0" algn="l" defTabSz="914400" rtl="0" eaLnBrk="1" fontAlgn="auto" latinLnBrk="0" hangingPunct="1">
              <a:lnSpc>
                <a:spcPct val="100000"/>
              </a:lnSpc>
              <a:spcBef>
                <a:spcPts val="600"/>
              </a:spcBef>
              <a:spcAft>
                <a:spcPts val="600"/>
              </a:spcAft>
              <a:buClr>
                <a:srgbClr val="FF0000"/>
              </a:buClr>
              <a:buSzTx/>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The Esplanade Hotel has undergone many changes and additions over its life. These all contribute to the history of the place and have various levels of significance. Much of the significance of the early buildings is concealed by the uniform cladding fixed over all parts of the building in 2007 / 2013. Highlighting the early sections of the Esplanade hotel would assist in its interpretation.</a:t>
            </a:r>
          </a:p>
          <a:p>
            <a:pPr marL="269875" marR="0" lvl="0" algn="l" defTabSz="914400" rtl="0" eaLnBrk="1" fontAlgn="auto" latinLnBrk="0" hangingPunct="1">
              <a:lnSpc>
                <a:spcPct val="100000"/>
              </a:lnSpc>
              <a:spcBef>
                <a:spcPts val="600"/>
              </a:spcBef>
              <a:spcAft>
                <a:spcPts val="600"/>
              </a:spcAft>
              <a:buClr>
                <a:srgbClr val="FF0000"/>
              </a:buClr>
              <a:buSzTx/>
              <a:tabLst>
                <a:tab pos="269875" algn="l"/>
              </a:tabLst>
              <a:defRPr/>
            </a:pPr>
            <a:r>
              <a:rPr lang="en-AU" sz="1400" dirty="0">
                <a:solidFill>
                  <a:prstClr val="white"/>
                </a:solidFill>
                <a:latin typeface="Franklin Gothic Book" panose="020B0503020102020204" pitchFamily="34" charset="0"/>
                <a:cs typeface="Arial" panose="020B0604020202020204" pitchFamily="34" charset="0"/>
              </a:rPr>
              <a:t>B</a:t>
            </a:r>
            <a:r>
              <a:rPr kumimoji="0" lang="en-AU" sz="14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Arial" panose="020B0604020202020204" pitchFamily="34" charset="0"/>
              </a:rPr>
              <a:t>ased</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on documentary &amp;</a:t>
            </a:r>
            <a:r>
              <a:rPr kumimoji="0" lang="en-AU" sz="1400" b="0" i="0" u="none" strike="noStrike" kern="1200" cap="none" spc="0" normalizeH="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physical</a:t>
            </a: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evidence available, the stages of significance are:</a:t>
            </a:r>
          </a:p>
          <a:p>
            <a:pPr marL="285750" indent="-285750">
              <a:spcBef>
                <a:spcPts val="600"/>
              </a:spcBef>
              <a:spcAft>
                <a:spcPts val="600"/>
              </a:spcAft>
              <a:buClr>
                <a:srgbClr val="FF0000"/>
              </a:buClr>
              <a:buFont typeface="Wingdings" panose="05000000000000000000" pitchFamily="2" charset="2"/>
              <a:buChar char="Ø"/>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Highest Significance:</a:t>
            </a:r>
          </a:p>
          <a:p>
            <a:pPr marL="269875">
              <a:spcAft>
                <a:spcPts val="600"/>
              </a:spcAft>
              <a:buClr>
                <a:srgbClr val="FF0000"/>
              </a:buClr>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Remains of the original 1904 building and circa 1910 second storey addition to the original building, including original parapet (concealed on 3rd floor)</a:t>
            </a:r>
          </a:p>
          <a:p>
            <a:pPr marL="285750" indent="-285750">
              <a:spcBef>
                <a:spcPts val="600"/>
              </a:spcBef>
              <a:spcAft>
                <a:spcPts val="600"/>
              </a:spcAft>
              <a:buClr>
                <a:srgbClr val="FF0000"/>
              </a:buClr>
              <a:buFont typeface="Wingdings" panose="05000000000000000000" pitchFamily="2" charset="2"/>
              <a:buChar char="Ø"/>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High Significance:</a:t>
            </a:r>
          </a:p>
          <a:p>
            <a:pPr marL="269875">
              <a:spcAft>
                <a:spcPts val="600"/>
              </a:spcAft>
              <a:buClr>
                <a:srgbClr val="FF0000"/>
              </a:buClr>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Remains of the circa1920’s building (brick construction) on Anderson Street separated from the original Hotel by a breezeway</a:t>
            </a:r>
          </a:p>
          <a:p>
            <a:pPr marL="285750" indent="-285750">
              <a:spcBef>
                <a:spcPts val="600"/>
              </a:spcBef>
              <a:spcAft>
                <a:spcPts val="600"/>
              </a:spcAft>
              <a:buClr>
                <a:srgbClr val="FF0000"/>
              </a:buClr>
              <a:buFont typeface="Wingdings" panose="05000000000000000000" pitchFamily="2" charset="2"/>
              <a:buChar char="Ø"/>
              <a:defRPr/>
            </a:pPr>
            <a:r>
              <a:rPr lang="en-AU" sz="1400" dirty="0">
                <a:solidFill>
                  <a:prstClr val="white"/>
                </a:solidFill>
                <a:latin typeface="Franklin Gothic Book" panose="020B0503020102020204" pitchFamily="34" charset="0"/>
                <a:cs typeface="Arial" panose="020B0604020202020204" pitchFamily="34" charset="0"/>
              </a:rPr>
              <a:t>Some Significance:</a:t>
            </a:r>
          </a:p>
          <a:p>
            <a:pPr marL="269875">
              <a:spcAft>
                <a:spcPts val="600"/>
              </a:spcAft>
              <a:buClr>
                <a:srgbClr val="FF0000"/>
              </a:buClr>
              <a:defRPr/>
            </a:pPr>
            <a:r>
              <a:rPr lang="en-AU" sz="1400" dirty="0">
                <a:solidFill>
                  <a:prstClr val="white"/>
                </a:solidFill>
                <a:latin typeface="Franklin Gothic Book" panose="020B0503020102020204" pitchFamily="34" charset="0"/>
                <a:cs typeface="Arial" panose="020B0604020202020204" pitchFamily="34" charset="0"/>
              </a:rPr>
              <a:t>Remains of construction from 1939-40 after Cyclone damage</a:t>
            </a:r>
          </a:p>
          <a:p>
            <a:pPr marL="285750" indent="-285750">
              <a:spcBef>
                <a:spcPts val="600"/>
              </a:spcBef>
              <a:spcAft>
                <a:spcPts val="600"/>
              </a:spcAft>
              <a:buClr>
                <a:srgbClr val="FF0000"/>
              </a:buClr>
              <a:buFont typeface="Wingdings" panose="05000000000000000000" pitchFamily="2" charset="2"/>
              <a:buChar char="Ø"/>
              <a:defRPr/>
            </a:pPr>
            <a:r>
              <a:rPr lang="en-AU" sz="1400" dirty="0">
                <a:solidFill>
                  <a:prstClr val="white"/>
                </a:solidFill>
                <a:latin typeface="Franklin Gothic Book" panose="020B0503020102020204" pitchFamily="34" charset="0"/>
                <a:cs typeface="Arial" panose="020B0604020202020204" pitchFamily="34" charset="0"/>
              </a:rPr>
              <a:t>Little Significance:</a:t>
            </a:r>
          </a:p>
          <a:p>
            <a:pPr marL="269875">
              <a:spcAft>
                <a:spcPts val="600"/>
              </a:spcAft>
              <a:buClr>
                <a:srgbClr val="FF0000"/>
              </a:buClr>
              <a:defRPr/>
            </a:pPr>
            <a:r>
              <a:rPr lang="en-AU" sz="1400" dirty="0">
                <a:solidFill>
                  <a:prstClr val="white"/>
                </a:solidFill>
                <a:latin typeface="Franklin Gothic Book" panose="020B0503020102020204" pitchFamily="34" charset="0"/>
                <a:cs typeface="Arial" panose="020B0604020202020204" pitchFamily="34" charset="0"/>
              </a:rPr>
              <a:t>3rd floor framed addition on top of original building, 1970’s brick addition to southern end of original building</a:t>
            </a:r>
          </a:p>
          <a:p>
            <a:pPr marL="285750" indent="-285750">
              <a:spcBef>
                <a:spcPts val="600"/>
              </a:spcBef>
              <a:spcAft>
                <a:spcPts val="600"/>
              </a:spcAft>
              <a:buClr>
                <a:srgbClr val="FF0000"/>
              </a:buClr>
              <a:buFont typeface="Wingdings" panose="05000000000000000000" pitchFamily="2" charset="2"/>
              <a:buChar char="Ø"/>
              <a:defRPr/>
            </a:pPr>
            <a:r>
              <a:rPr lang="en-AU" sz="1400" dirty="0">
                <a:solidFill>
                  <a:prstClr val="white"/>
                </a:solidFill>
                <a:latin typeface="Franklin Gothic Book" panose="020B0503020102020204" pitchFamily="34" charset="0"/>
                <a:cs typeface="Arial" panose="020B0604020202020204" pitchFamily="34" charset="0"/>
              </a:rPr>
              <a:t>No Significance:</a:t>
            </a:r>
          </a:p>
          <a:p>
            <a:pPr marL="269875">
              <a:spcAft>
                <a:spcPts val="600"/>
              </a:spcAft>
              <a:buClr>
                <a:srgbClr val="FF0000"/>
              </a:buClr>
              <a:defRPr/>
            </a:pPr>
            <a:r>
              <a:rPr lang="en-AU" sz="1400" dirty="0">
                <a:solidFill>
                  <a:prstClr val="white"/>
                </a:solidFill>
                <a:latin typeface="Franklin Gothic Book" panose="020B0503020102020204" pitchFamily="34" charset="0"/>
                <a:cs typeface="Arial" panose="020B0604020202020204" pitchFamily="34" charset="0"/>
              </a:rPr>
              <a:t>Additions and alterations made in 2013 and after</a:t>
            </a:r>
          </a:p>
        </p:txBody>
      </p:sp>
    </p:spTree>
    <p:extLst>
      <p:ext uri="{BB962C8B-B14F-4D97-AF65-F5344CB8AC3E}">
        <p14:creationId xmlns:p14="http://schemas.microsoft.com/office/powerpoint/2010/main" val="1014913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21</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Heritage recommendations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C8F5DA-C5BB-4322-B193-3AD7999AD770}"/>
              </a:ext>
            </a:extLst>
          </p:cNvPr>
          <p:cNvSpPr txBox="1"/>
          <p:nvPr/>
        </p:nvSpPr>
        <p:spPr>
          <a:xfrm>
            <a:off x="76200" y="1504736"/>
            <a:ext cx="8968870" cy="2985433"/>
          </a:xfrm>
          <a:prstGeom prst="rect">
            <a:avLst/>
          </a:prstGeom>
          <a:noFill/>
        </p:spPr>
        <p:txBody>
          <a:bodyPr wrap="square">
            <a:spAutoFit/>
          </a:bodyPr>
          <a:lstStyle/>
          <a:p>
            <a:pPr marR="0" lvl="0" algn="l" defTabSz="914400" rtl="0" eaLnBrk="1" fontAlgn="auto" latinLnBrk="0" hangingPunct="1">
              <a:lnSpc>
                <a:spcPct val="100000"/>
              </a:lnSpc>
              <a:spcBef>
                <a:spcPts val="600"/>
              </a:spcBef>
              <a:spcAft>
                <a:spcPts val="0"/>
              </a:spcAft>
              <a:buClr>
                <a:srgbClr val="FF0000"/>
              </a:buClr>
              <a:buSzTx/>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Since original construction in 1904 the Esplanade Hotel had developed and grown in a number of stages, reflecting growth and change in the town of Port Hedland. Prior to 2013 the building had a mixed aesthetic where various stages of development were discernible. Early attempts to unify the building included red ochre paint finish over the facade and in the 1970’s linear awnings replaced verandahs and wrapped around both street facades.</a:t>
            </a:r>
          </a:p>
          <a:p>
            <a:pPr marR="0" lvl="0" algn="l" defTabSz="914400" rtl="0" eaLnBrk="1" fontAlgn="auto" latinLnBrk="0" hangingPunct="1">
              <a:lnSpc>
                <a:spcPct val="100000"/>
              </a:lnSpc>
              <a:spcBef>
                <a:spcPts val="600"/>
              </a:spcBef>
              <a:spcAft>
                <a:spcPts val="0"/>
              </a:spcAft>
              <a:buClr>
                <a:srgbClr val="FF0000"/>
              </a:buClr>
              <a:buSzTx/>
              <a:tabLst/>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The most recent development in 2013 significantly extended the building and increased its height to 3 storeys on all The Esplanade boundaries. At this time stone cladding was applied to the new addition and all faces of the original buildings. This effectively unified the facades of the whole building, but at the same time concealed heritage fabric and the possibility of interpretation of the history of the Hotel.</a:t>
            </a:r>
          </a:p>
          <a:p>
            <a:pPr lvl="1">
              <a:spcBef>
                <a:spcPts val="600"/>
              </a:spcBef>
              <a:buClr>
                <a:srgbClr val="FF0000"/>
              </a:buClr>
              <a:defRPr/>
            </a:pPr>
            <a:endParaRPr kumimoji="0" lang="en-AU" sz="1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1619828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22</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Historical staging diagrams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1F65754B-5ECC-4ACC-B2F4-EBBA50BF942A}"/>
              </a:ext>
            </a:extLst>
          </p:cNvPr>
          <p:cNvSpPr>
            <a:spLocks noGrp="1"/>
          </p:cNvSpPr>
          <p:nvPr>
            <p:ph idx="1"/>
          </p:nvPr>
        </p:nvSpPr>
        <p:spPr>
          <a:xfrm>
            <a:off x="3924300" y="5978769"/>
            <a:ext cx="1295400" cy="381000"/>
          </a:xfrm>
        </p:spPr>
        <p:txBody>
          <a:bodyPr>
            <a:normAutofit/>
          </a:bodyPr>
          <a:lstStyle/>
          <a:p>
            <a:r>
              <a:rPr lang="en-US" sz="1600" b="1" dirty="0"/>
              <a:t>1904 - 1920</a:t>
            </a:r>
          </a:p>
        </p:txBody>
      </p:sp>
      <p:pic>
        <p:nvPicPr>
          <p:cNvPr id="3" name="Picture 2">
            <a:extLst>
              <a:ext uri="{FF2B5EF4-FFF2-40B4-BE49-F238E27FC236}">
                <a16:creationId xmlns:a16="http://schemas.microsoft.com/office/drawing/2014/main" id="{8ACEF3AC-5CB3-475D-BBB8-F3D636C6F95A}"/>
              </a:ext>
            </a:extLst>
          </p:cNvPr>
          <p:cNvPicPr>
            <a:picLocks noChangeAspect="1"/>
          </p:cNvPicPr>
          <p:nvPr/>
        </p:nvPicPr>
        <p:blipFill>
          <a:blip r:embed="rId3"/>
          <a:stretch>
            <a:fillRect/>
          </a:stretch>
        </p:blipFill>
        <p:spPr>
          <a:xfrm>
            <a:off x="495245" y="1648003"/>
            <a:ext cx="8153248" cy="4295597"/>
          </a:xfrm>
          <a:prstGeom prst="rect">
            <a:avLst/>
          </a:prstGeom>
        </p:spPr>
      </p:pic>
    </p:spTree>
    <p:extLst>
      <p:ext uri="{BB962C8B-B14F-4D97-AF65-F5344CB8AC3E}">
        <p14:creationId xmlns:p14="http://schemas.microsoft.com/office/powerpoint/2010/main" val="3785034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Historical staging diagrams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1F65754B-5ECC-4ACC-B2F4-EBBA50BF942A}"/>
              </a:ext>
            </a:extLst>
          </p:cNvPr>
          <p:cNvSpPr>
            <a:spLocks noGrp="1"/>
          </p:cNvSpPr>
          <p:nvPr>
            <p:ph idx="1"/>
          </p:nvPr>
        </p:nvSpPr>
        <p:spPr>
          <a:xfrm>
            <a:off x="4133850" y="5257800"/>
            <a:ext cx="876300" cy="381000"/>
          </a:xfrm>
        </p:spPr>
        <p:txBody>
          <a:bodyPr>
            <a:normAutofit/>
          </a:bodyPr>
          <a:lstStyle/>
          <a:p>
            <a:r>
              <a:rPr lang="en-AU" sz="1800" dirty="0">
                <a:effectLst/>
                <a:latin typeface="Arial" panose="020B0604020202020204" pitchFamily="34" charset="0"/>
                <a:ea typeface="Times New Roman" panose="02020603050405020304" pitchFamily="18" charset="0"/>
              </a:rPr>
              <a:t>1920’s</a:t>
            </a:r>
            <a:endParaRPr lang="en-US" sz="1600" b="1" dirty="0"/>
          </a:p>
        </p:txBody>
      </p:sp>
      <p:pic>
        <p:nvPicPr>
          <p:cNvPr id="3" name="Picture 2">
            <a:extLst>
              <a:ext uri="{FF2B5EF4-FFF2-40B4-BE49-F238E27FC236}">
                <a16:creationId xmlns:a16="http://schemas.microsoft.com/office/drawing/2014/main" id="{EF9BBC1E-10D7-4631-9062-E03F888ECA45}"/>
              </a:ext>
            </a:extLst>
          </p:cNvPr>
          <p:cNvPicPr>
            <a:picLocks noChangeAspect="1"/>
          </p:cNvPicPr>
          <p:nvPr/>
        </p:nvPicPr>
        <p:blipFill>
          <a:blip r:embed="rId3"/>
          <a:stretch>
            <a:fillRect/>
          </a:stretch>
        </p:blipFill>
        <p:spPr>
          <a:xfrm>
            <a:off x="628650" y="1790700"/>
            <a:ext cx="7886700" cy="3276600"/>
          </a:xfrm>
          <a:prstGeom prst="rect">
            <a:avLst/>
          </a:prstGeom>
        </p:spPr>
      </p:pic>
    </p:spTree>
    <p:extLst>
      <p:ext uri="{BB962C8B-B14F-4D97-AF65-F5344CB8AC3E}">
        <p14:creationId xmlns:p14="http://schemas.microsoft.com/office/powerpoint/2010/main" val="926324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Historical staging diagrams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1F65754B-5ECC-4ACC-B2F4-EBBA50BF942A}"/>
              </a:ext>
            </a:extLst>
          </p:cNvPr>
          <p:cNvSpPr>
            <a:spLocks noGrp="1"/>
          </p:cNvSpPr>
          <p:nvPr>
            <p:ph idx="1"/>
          </p:nvPr>
        </p:nvSpPr>
        <p:spPr>
          <a:xfrm>
            <a:off x="3743325" y="6048410"/>
            <a:ext cx="1657350" cy="381000"/>
          </a:xfrm>
        </p:spPr>
        <p:txBody>
          <a:bodyPr>
            <a:normAutofit fontScale="85000" lnSpcReduction="10000"/>
          </a:bodyPr>
          <a:lstStyle/>
          <a:p>
            <a:r>
              <a:rPr lang="en-AU" sz="1800" dirty="0">
                <a:effectLst/>
                <a:latin typeface="Arial" panose="020B0604020202020204" pitchFamily="34" charset="0"/>
                <a:ea typeface="Times New Roman" panose="02020603050405020304" pitchFamily="18" charset="0"/>
              </a:rPr>
              <a:t>Post WW2-1960</a:t>
            </a:r>
            <a:endParaRPr lang="en-US" sz="1600" b="1" dirty="0"/>
          </a:p>
        </p:txBody>
      </p:sp>
      <p:pic>
        <p:nvPicPr>
          <p:cNvPr id="4" name="Picture 3">
            <a:extLst>
              <a:ext uri="{FF2B5EF4-FFF2-40B4-BE49-F238E27FC236}">
                <a16:creationId xmlns:a16="http://schemas.microsoft.com/office/drawing/2014/main" id="{23E8F221-82E6-4401-86BB-60C7FEAC391B}"/>
              </a:ext>
            </a:extLst>
          </p:cNvPr>
          <p:cNvPicPr>
            <a:picLocks noChangeAspect="1"/>
          </p:cNvPicPr>
          <p:nvPr/>
        </p:nvPicPr>
        <p:blipFill>
          <a:blip r:embed="rId3"/>
          <a:stretch>
            <a:fillRect/>
          </a:stretch>
        </p:blipFill>
        <p:spPr>
          <a:xfrm>
            <a:off x="490537" y="1676400"/>
            <a:ext cx="8162925" cy="4267200"/>
          </a:xfrm>
          <a:prstGeom prst="rect">
            <a:avLst/>
          </a:prstGeom>
        </p:spPr>
      </p:pic>
    </p:spTree>
    <p:extLst>
      <p:ext uri="{BB962C8B-B14F-4D97-AF65-F5344CB8AC3E}">
        <p14:creationId xmlns:p14="http://schemas.microsoft.com/office/powerpoint/2010/main" val="442987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Historical staging diagrams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1F65754B-5ECC-4ACC-B2F4-EBBA50BF942A}"/>
              </a:ext>
            </a:extLst>
          </p:cNvPr>
          <p:cNvSpPr>
            <a:spLocks noGrp="1"/>
          </p:cNvSpPr>
          <p:nvPr>
            <p:ph idx="1"/>
          </p:nvPr>
        </p:nvSpPr>
        <p:spPr>
          <a:xfrm>
            <a:off x="4191000" y="5562600"/>
            <a:ext cx="904875" cy="381000"/>
          </a:xfrm>
        </p:spPr>
        <p:txBody>
          <a:bodyPr>
            <a:normAutofit/>
          </a:bodyPr>
          <a:lstStyle/>
          <a:p>
            <a:r>
              <a:rPr lang="en-AU" sz="1800" dirty="0">
                <a:effectLst/>
                <a:latin typeface="Arial" panose="020B0604020202020204" pitchFamily="34" charset="0"/>
                <a:ea typeface="Times New Roman" panose="02020603050405020304" pitchFamily="18" charset="0"/>
              </a:rPr>
              <a:t>1960’s</a:t>
            </a:r>
          </a:p>
          <a:p>
            <a:endParaRPr lang="en-US" sz="1600" b="1" dirty="0"/>
          </a:p>
        </p:txBody>
      </p:sp>
      <p:pic>
        <p:nvPicPr>
          <p:cNvPr id="4" name="Picture 3">
            <a:extLst>
              <a:ext uri="{FF2B5EF4-FFF2-40B4-BE49-F238E27FC236}">
                <a16:creationId xmlns:a16="http://schemas.microsoft.com/office/drawing/2014/main" id="{C5D78470-5A35-4E9C-8E20-29D1C6802A7A}"/>
              </a:ext>
            </a:extLst>
          </p:cNvPr>
          <p:cNvPicPr>
            <a:picLocks noChangeAspect="1"/>
          </p:cNvPicPr>
          <p:nvPr/>
        </p:nvPicPr>
        <p:blipFill>
          <a:blip r:embed="rId3"/>
          <a:stretch>
            <a:fillRect/>
          </a:stretch>
        </p:blipFill>
        <p:spPr>
          <a:xfrm>
            <a:off x="411900" y="1808793"/>
            <a:ext cx="8334375" cy="3409950"/>
          </a:xfrm>
          <a:prstGeom prst="rect">
            <a:avLst/>
          </a:prstGeom>
        </p:spPr>
      </p:pic>
    </p:spTree>
    <p:extLst>
      <p:ext uri="{BB962C8B-B14F-4D97-AF65-F5344CB8AC3E}">
        <p14:creationId xmlns:p14="http://schemas.microsoft.com/office/powerpoint/2010/main" val="1950280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Historical staging diagrams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1F65754B-5ECC-4ACC-B2F4-EBBA50BF942A}"/>
              </a:ext>
            </a:extLst>
          </p:cNvPr>
          <p:cNvSpPr>
            <a:spLocks noGrp="1"/>
          </p:cNvSpPr>
          <p:nvPr>
            <p:ph idx="1"/>
          </p:nvPr>
        </p:nvSpPr>
        <p:spPr>
          <a:xfrm>
            <a:off x="4267200" y="5753100"/>
            <a:ext cx="762000" cy="381000"/>
          </a:xfrm>
        </p:spPr>
        <p:txBody>
          <a:bodyPr>
            <a:normAutofit/>
          </a:bodyPr>
          <a:lstStyle/>
          <a:p>
            <a:r>
              <a:rPr lang="en-AU" sz="1800" dirty="0">
                <a:effectLst/>
                <a:latin typeface="Arial" panose="020B0604020202020204" pitchFamily="34" charset="0"/>
                <a:ea typeface="Times New Roman" panose="02020603050405020304" pitchFamily="18" charset="0"/>
              </a:rPr>
              <a:t>1979</a:t>
            </a:r>
          </a:p>
          <a:p>
            <a:endParaRPr lang="en-US" sz="1600" b="1" dirty="0"/>
          </a:p>
        </p:txBody>
      </p:sp>
      <p:pic>
        <p:nvPicPr>
          <p:cNvPr id="3" name="Picture 2">
            <a:extLst>
              <a:ext uri="{FF2B5EF4-FFF2-40B4-BE49-F238E27FC236}">
                <a16:creationId xmlns:a16="http://schemas.microsoft.com/office/drawing/2014/main" id="{34BDEC13-F8B0-424E-9D68-7CDF522DE26E}"/>
              </a:ext>
            </a:extLst>
          </p:cNvPr>
          <p:cNvPicPr>
            <a:picLocks noChangeAspect="1"/>
          </p:cNvPicPr>
          <p:nvPr/>
        </p:nvPicPr>
        <p:blipFill>
          <a:blip r:embed="rId3"/>
          <a:stretch>
            <a:fillRect/>
          </a:stretch>
        </p:blipFill>
        <p:spPr>
          <a:xfrm>
            <a:off x="435936" y="1703047"/>
            <a:ext cx="8272463" cy="3880243"/>
          </a:xfrm>
          <a:prstGeom prst="rect">
            <a:avLst/>
          </a:prstGeom>
        </p:spPr>
      </p:pic>
    </p:spTree>
    <p:extLst>
      <p:ext uri="{BB962C8B-B14F-4D97-AF65-F5344CB8AC3E}">
        <p14:creationId xmlns:p14="http://schemas.microsoft.com/office/powerpoint/2010/main" val="413556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Historical staging diagrams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1F65754B-5ECC-4ACC-B2F4-EBBA50BF942A}"/>
              </a:ext>
            </a:extLst>
          </p:cNvPr>
          <p:cNvSpPr>
            <a:spLocks noGrp="1"/>
          </p:cNvSpPr>
          <p:nvPr>
            <p:ph idx="1"/>
          </p:nvPr>
        </p:nvSpPr>
        <p:spPr>
          <a:xfrm>
            <a:off x="4191000" y="6172200"/>
            <a:ext cx="762000" cy="381000"/>
          </a:xfrm>
        </p:spPr>
        <p:txBody>
          <a:bodyPr>
            <a:normAutofit/>
          </a:bodyPr>
          <a:lstStyle/>
          <a:p>
            <a:r>
              <a:rPr lang="en-AU" sz="1800" dirty="0">
                <a:effectLst/>
                <a:latin typeface="Arial" panose="020B0604020202020204" pitchFamily="34" charset="0"/>
                <a:ea typeface="Times New Roman" panose="02020603050405020304" pitchFamily="18" charset="0"/>
              </a:rPr>
              <a:t>2013</a:t>
            </a:r>
            <a:endParaRPr lang="en-US" sz="1600" b="1" dirty="0"/>
          </a:p>
        </p:txBody>
      </p:sp>
      <p:pic>
        <p:nvPicPr>
          <p:cNvPr id="3" name="Picture 2">
            <a:extLst>
              <a:ext uri="{FF2B5EF4-FFF2-40B4-BE49-F238E27FC236}">
                <a16:creationId xmlns:a16="http://schemas.microsoft.com/office/drawing/2014/main" id="{2032CBF1-E9AC-4E1A-94D4-4DCB965B733A}"/>
              </a:ext>
            </a:extLst>
          </p:cNvPr>
          <p:cNvPicPr>
            <a:picLocks noChangeAspect="1"/>
          </p:cNvPicPr>
          <p:nvPr/>
        </p:nvPicPr>
        <p:blipFill>
          <a:blip r:embed="rId3"/>
          <a:stretch>
            <a:fillRect/>
          </a:stretch>
        </p:blipFill>
        <p:spPr>
          <a:xfrm>
            <a:off x="685800" y="1554455"/>
            <a:ext cx="7772400" cy="4613971"/>
          </a:xfrm>
          <a:prstGeom prst="rect">
            <a:avLst/>
          </a:prstGeom>
        </p:spPr>
      </p:pic>
    </p:spTree>
    <p:extLst>
      <p:ext uri="{BB962C8B-B14F-4D97-AF65-F5344CB8AC3E}">
        <p14:creationId xmlns:p14="http://schemas.microsoft.com/office/powerpoint/2010/main" val="626695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Heritage initiatives </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5">
            <a:extLst>
              <a:ext uri="{FF2B5EF4-FFF2-40B4-BE49-F238E27FC236}">
                <a16:creationId xmlns:a16="http://schemas.microsoft.com/office/drawing/2014/main" id="{021523ED-CE36-4B6D-9CE4-4E6E35BBF0CF}"/>
              </a:ext>
            </a:extLst>
          </p:cNvPr>
          <p:cNvSpPr>
            <a:spLocks noGrp="1"/>
          </p:cNvSpPr>
          <p:nvPr>
            <p:ph idx="1"/>
          </p:nvPr>
        </p:nvSpPr>
        <p:spPr>
          <a:xfrm>
            <a:off x="76200" y="1663212"/>
            <a:ext cx="8668706" cy="1613385"/>
          </a:xfrm>
        </p:spPr>
        <p:txBody>
          <a:bodyPr>
            <a:normAutofit/>
          </a:bodyPr>
          <a:lstStyle/>
          <a:p>
            <a:pPr marL="269875"/>
            <a:r>
              <a:rPr lang="en-US" sz="1400" b="1" u="sng" dirty="0"/>
              <a:t>Express the heritage significance of the 1904 building:</a:t>
            </a:r>
          </a:p>
          <a:p>
            <a:pPr marL="285750" indent="-285750">
              <a:buClr>
                <a:srgbClr val="FF0000"/>
              </a:buClr>
              <a:buFont typeface="Wingdings" panose="05000000000000000000" pitchFamily="2" charset="2"/>
              <a:buChar char="Ø"/>
            </a:pPr>
            <a:r>
              <a:rPr lang="en-US" sz="1400" b="1" dirty="0"/>
              <a:t>D</a:t>
            </a:r>
            <a:r>
              <a:rPr lang="en-US" sz="1400" dirty="0"/>
              <a:t>ifferent wall finish with lighter cream tone indicative of original light building </a:t>
            </a:r>
            <a:r>
              <a:rPr lang="en-US" sz="1400" dirty="0" err="1"/>
              <a:t>colour</a:t>
            </a:r>
            <a:r>
              <a:rPr lang="en-US" sz="1400" dirty="0"/>
              <a:t> per 1900-1940s building photograph </a:t>
            </a:r>
          </a:p>
          <a:p>
            <a:pPr marL="285750" indent="-285750">
              <a:buClr>
                <a:srgbClr val="FF0000"/>
              </a:buClr>
              <a:buFont typeface="Wingdings" panose="05000000000000000000" pitchFamily="2" charset="2"/>
              <a:buChar char="Ø"/>
            </a:pPr>
            <a:r>
              <a:rPr lang="en-US" sz="1400" dirty="0"/>
              <a:t>Bold treatment of door and window reveals for aesthetic interest to 1904 and 1940 Anderson Street Facade</a:t>
            </a:r>
          </a:p>
        </p:txBody>
      </p:sp>
      <p:sp>
        <p:nvSpPr>
          <p:cNvPr id="14" name="Content Placeholder 15">
            <a:extLst>
              <a:ext uri="{FF2B5EF4-FFF2-40B4-BE49-F238E27FC236}">
                <a16:creationId xmlns:a16="http://schemas.microsoft.com/office/drawing/2014/main" id="{6E62764A-C2D1-4A88-AF12-48E8FFC35D65}"/>
              </a:ext>
            </a:extLst>
          </p:cNvPr>
          <p:cNvSpPr txBox="1">
            <a:spLocks/>
          </p:cNvSpPr>
          <p:nvPr/>
        </p:nvSpPr>
        <p:spPr>
          <a:xfrm>
            <a:off x="76200" y="3200400"/>
            <a:ext cx="8668706" cy="2998954"/>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tx2"/>
              </a:buClr>
              <a:buFont typeface="Franklin Gothic Book" panose="020B0503020102020204" pitchFamily="34" charset="0"/>
              <a:buNone/>
              <a:defRPr sz="2400" kern="1200">
                <a:solidFill>
                  <a:schemeClr val="bg1"/>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Clr>
                <a:schemeClr val="tx2"/>
              </a:buClr>
              <a:buSzPct val="100000"/>
              <a:buFont typeface="Franklin Gothic Book" panose="020B0503020102020204" pitchFamily="34" charset="0"/>
              <a:buChar char="—"/>
              <a:defRPr sz="21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9875"/>
            <a:r>
              <a:rPr lang="en-US" sz="1400" b="1" u="sng" dirty="0"/>
              <a:t>Recommendations for Heritage Interpretation of the Esplanade Hotel:</a:t>
            </a:r>
          </a:p>
          <a:p>
            <a:pPr marL="285750" indent="-285750">
              <a:buClr>
                <a:srgbClr val="FF0000"/>
              </a:buClr>
              <a:buFont typeface="Wingdings" panose="05000000000000000000" pitchFamily="2" charset="2"/>
              <a:buChar char="Ø"/>
            </a:pPr>
            <a:r>
              <a:rPr lang="en-US" sz="1400" dirty="0"/>
              <a:t>Design to be based on historical evidence and to respect the heritage value of the building, to tell the story of the building development over time</a:t>
            </a:r>
          </a:p>
          <a:p>
            <a:pPr marL="285750" indent="-285750">
              <a:buClr>
                <a:srgbClr val="FF0000"/>
              </a:buClr>
              <a:buFont typeface="Wingdings" panose="05000000000000000000" pitchFamily="2" charset="2"/>
              <a:buChar char="Ø"/>
            </a:pPr>
            <a:r>
              <a:rPr lang="en-US" sz="1400" dirty="0"/>
              <a:t>The Burra Charter article 22 notes ‘New work is acceptable where it does not obscure the cultural significance of the place, or detract from its interpretation’</a:t>
            </a:r>
          </a:p>
          <a:p>
            <a:pPr marL="285750" indent="-285750">
              <a:buClr>
                <a:srgbClr val="FF0000"/>
              </a:buClr>
              <a:buFont typeface="Wingdings" panose="05000000000000000000" pitchFamily="2" charset="2"/>
              <a:buChar char="Ø"/>
            </a:pPr>
            <a:r>
              <a:rPr lang="en-US" sz="1400" dirty="0"/>
              <a:t>Interpretation plan to be developed as part of the works –design and fabricate story boards to be installed at strategic places throughout the Hotel</a:t>
            </a:r>
          </a:p>
          <a:p>
            <a:pPr marL="285750" indent="-285750">
              <a:buClr>
                <a:srgbClr val="FF0000"/>
              </a:buClr>
              <a:buFont typeface="Wingdings" panose="05000000000000000000" pitchFamily="2" charset="2"/>
              <a:buChar char="Ø"/>
            </a:pPr>
            <a:r>
              <a:rPr lang="en-US" sz="1400" dirty="0"/>
              <a:t>Written and photographic information displayed on interpretation panels to tell the story of the hotel and its historical significance to the people of Port Hedland</a:t>
            </a:r>
          </a:p>
          <a:p>
            <a:pPr marL="285750" indent="-285750">
              <a:buClr>
                <a:srgbClr val="FF0000"/>
              </a:buClr>
              <a:buFont typeface="Wingdings" panose="05000000000000000000" pitchFamily="2" charset="2"/>
              <a:buChar char="Ø"/>
            </a:pPr>
            <a:r>
              <a:rPr lang="en-US" sz="1400" dirty="0"/>
              <a:t>Video/internet based publication played in hotel public spaces and rooms. Add video to hotel website and provide copy to Town of Port Hedland and Port Hedland Historical Society/museum to promote hotel history </a:t>
            </a:r>
          </a:p>
          <a:p>
            <a:pPr marL="285750" indent="-285750">
              <a:buClr>
                <a:srgbClr val="FF0000"/>
              </a:buClr>
              <a:buFont typeface="Wingdings" panose="05000000000000000000" pitchFamily="2" charset="2"/>
              <a:buChar char="Ø"/>
            </a:pPr>
            <a:endParaRPr lang="en-US" sz="1400" dirty="0"/>
          </a:p>
          <a:p>
            <a:pPr marL="90488"/>
            <a:r>
              <a:rPr lang="en-US" sz="1400" dirty="0"/>
              <a:t>Note – the stone cladding currently on the Esplanade Hotel is not historically significant or of any heritage value </a:t>
            </a:r>
          </a:p>
        </p:txBody>
      </p:sp>
    </p:spTree>
    <p:extLst>
      <p:ext uri="{BB962C8B-B14F-4D97-AF65-F5344CB8AC3E}">
        <p14:creationId xmlns:p14="http://schemas.microsoft.com/office/powerpoint/2010/main" val="4007397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29</a:t>
            </a:fld>
            <a:endParaRPr lang="en-US" dirty="0"/>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a:cxnSpLocks/>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15">
            <a:extLst>
              <a:ext uri="{FF2B5EF4-FFF2-40B4-BE49-F238E27FC236}">
                <a16:creationId xmlns:a16="http://schemas.microsoft.com/office/drawing/2014/main" id="{D1728B97-B3B7-46AF-BC44-624F01270AB3}"/>
              </a:ext>
            </a:extLst>
          </p:cNvPr>
          <p:cNvSpPr>
            <a:spLocks noGrp="1"/>
          </p:cNvSpPr>
          <p:nvPr>
            <p:ph idx="1"/>
          </p:nvPr>
        </p:nvSpPr>
        <p:spPr>
          <a:xfrm>
            <a:off x="381000" y="1066800"/>
            <a:ext cx="8607115" cy="2922999"/>
          </a:xfrm>
        </p:spPr>
        <p:txBody>
          <a:bodyPr>
            <a:noAutofit/>
          </a:bodyPr>
          <a:lstStyle/>
          <a:p>
            <a:r>
              <a:rPr lang="en-US" sz="2000" b="1" dirty="0"/>
              <a:t>PROPOSED PERMANENT REMEDIATION PROPOSAL:</a:t>
            </a:r>
          </a:p>
          <a:p>
            <a:r>
              <a:rPr lang="en-US" sz="1800" dirty="0"/>
              <a:t>Remove all stone cladding and replace with new acrylic rendered cladding</a:t>
            </a:r>
          </a:p>
        </p:txBody>
      </p:sp>
      <p:sp>
        <p:nvSpPr>
          <p:cNvPr id="14" name="Content Placeholder 15">
            <a:extLst>
              <a:ext uri="{FF2B5EF4-FFF2-40B4-BE49-F238E27FC236}">
                <a16:creationId xmlns:a16="http://schemas.microsoft.com/office/drawing/2014/main" id="{395E430E-72A6-4F3D-9CE0-D4D6AAB5FF27}"/>
              </a:ext>
            </a:extLst>
          </p:cNvPr>
          <p:cNvSpPr txBox="1">
            <a:spLocks/>
          </p:cNvSpPr>
          <p:nvPr/>
        </p:nvSpPr>
        <p:spPr>
          <a:xfrm>
            <a:off x="3657600" y="1828800"/>
            <a:ext cx="5235893" cy="1604689"/>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tx2"/>
              </a:buClr>
              <a:buFont typeface="Franklin Gothic Book" panose="020B0503020102020204" pitchFamily="34" charset="0"/>
              <a:buNone/>
              <a:defRPr sz="2400" kern="1200">
                <a:solidFill>
                  <a:schemeClr val="bg1"/>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Clr>
                <a:schemeClr val="tx2"/>
              </a:buClr>
              <a:buSzPct val="100000"/>
              <a:buFont typeface="Franklin Gothic Book" panose="020B0503020102020204" pitchFamily="34" charset="0"/>
              <a:buChar char="—"/>
              <a:defRPr sz="21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t>CONS </a:t>
            </a:r>
          </a:p>
          <a:p>
            <a:pPr marL="285750" indent="-285750">
              <a:buClr>
                <a:srgbClr val="FF0000"/>
              </a:buClr>
              <a:buFont typeface="Courier New" panose="02070309020205020404" pitchFamily="49" charset="0"/>
              <a:buChar char="o"/>
            </a:pPr>
            <a:r>
              <a:rPr lang="en-US" sz="1800" dirty="0"/>
              <a:t>Specialist installer required </a:t>
            </a:r>
          </a:p>
          <a:p>
            <a:pPr marL="285750" indent="-285750">
              <a:buClr>
                <a:srgbClr val="FF0000"/>
              </a:buClr>
              <a:buFont typeface="Courier New" panose="02070309020205020404" pitchFamily="49" charset="0"/>
              <a:buChar char="o"/>
            </a:pPr>
            <a:r>
              <a:rPr lang="en-US" sz="1800" dirty="0"/>
              <a:t>Cladding could potentially finish 25mm beyond existing stone veneer cladding </a:t>
            </a:r>
            <a:endParaRPr lang="en-US" sz="1800" b="1" dirty="0"/>
          </a:p>
          <a:p>
            <a:endParaRPr lang="en-US" sz="1800" dirty="0"/>
          </a:p>
          <a:p>
            <a:endParaRPr lang="en-US" sz="1800" b="1" dirty="0"/>
          </a:p>
          <a:p>
            <a:endParaRPr lang="en-US" sz="1800" b="1" dirty="0"/>
          </a:p>
          <a:p>
            <a:endParaRPr lang="en-US" sz="1800" dirty="0"/>
          </a:p>
        </p:txBody>
      </p:sp>
      <p:sp>
        <p:nvSpPr>
          <p:cNvPr id="13" name="Content Placeholder 15">
            <a:extLst>
              <a:ext uri="{FF2B5EF4-FFF2-40B4-BE49-F238E27FC236}">
                <a16:creationId xmlns:a16="http://schemas.microsoft.com/office/drawing/2014/main" id="{A7C14E39-2975-46CF-825C-06F2E28A4EB4}"/>
              </a:ext>
            </a:extLst>
          </p:cNvPr>
          <p:cNvSpPr txBox="1">
            <a:spLocks/>
          </p:cNvSpPr>
          <p:nvPr/>
        </p:nvSpPr>
        <p:spPr>
          <a:xfrm>
            <a:off x="366965" y="3733800"/>
            <a:ext cx="2979202" cy="1604689"/>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tx2"/>
              </a:buClr>
              <a:buFont typeface="Franklin Gothic Book" panose="020B0503020102020204" pitchFamily="34" charset="0"/>
              <a:buNone/>
              <a:defRPr sz="2400" kern="1200">
                <a:solidFill>
                  <a:schemeClr val="bg1"/>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Clr>
                <a:schemeClr val="tx2"/>
              </a:buClr>
              <a:buSzPct val="100000"/>
              <a:buFont typeface="Franklin Gothic Book" panose="020B0503020102020204" pitchFamily="34" charset="0"/>
              <a:buChar char="—"/>
              <a:defRPr sz="21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dirty="0"/>
          </a:p>
        </p:txBody>
      </p:sp>
      <p:sp>
        <p:nvSpPr>
          <p:cNvPr id="11" name="Content Placeholder 15">
            <a:extLst>
              <a:ext uri="{FF2B5EF4-FFF2-40B4-BE49-F238E27FC236}">
                <a16:creationId xmlns:a16="http://schemas.microsoft.com/office/drawing/2014/main" id="{D1728B97-B3B7-46AF-BC44-624F01270AB3}"/>
              </a:ext>
            </a:extLst>
          </p:cNvPr>
          <p:cNvSpPr txBox="1">
            <a:spLocks/>
          </p:cNvSpPr>
          <p:nvPr/>
        </p:nvSpPr>
        <p:spPr>
          <a:xfrm>
            <a:off x="381000" y="1828800"/>
            <a:ext cx="3072835" cy="4441477"/>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tx2"/>
              </a:buClr>
              <a:buFont typeface="Franklin Gothic Book" panose="020B0503020102020204" pitchFamily="34" charset="0"/>
              <a:buNone/>
              <a:defRPr sz="2400" kern="1200">
                <a:solidFill>
                  <a:schemeClr val="bg1"/>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Clr>
                <a:schemeClr val="tx2"/>
              </a:buClr>
              <a:buSzPct val="100000"/>
              <a:buFont typeface="Franklin Gothic Book" panose="020B0503020102020204" pitchFamily="34" charset="0"/>
              <a:buChar char="—"/>
              <a:defRPr sz="21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t>PROS</a:t>
            </a:r>
          </a:p>
          <a:p>
            <a:pPr marL="285750" indent="-285750">
              <a:buClr>
                <a:srgbClr val="FF0000"/>
              </a:buClr>
              <a:buFont typeface="Wingdings" panose="05000000000000000000" pitchFamily="2" charset="2"/>
              <a:buChar char="ü"/>
            </a:pPr>
            <a:r>
              <a:rPr lang="en-US" sz="1800" dirty="0"/>
              <a:t>High heritage alignment</a:t>
            </a:r>
          </a:p>
          <a:p>
            <a:pPr marL="285750" indent="-285750">
              <a:buClr>
                <a:srgbClr val="FF0000"/>
              </a:buClr>
              <a:buFont typeface="Wingdings" panose="05000000000000000000" pitchFamily="2" charset="2"/>
              <a:buChar char="ü"/>
            </a:pPr>
            <a:r>
              <a:rPr lang="en-US" sz="1800" dirty="0" err="1"/>
              <a:t>Colour</a:t>
            </a:r>
            <a:r>
              <a:rPr lang="en-US" sz="1800" dirty="0"/>
              <a:t> theming for street character </a:t>
            </a:r>
          </a:p>
          <a:p>
            <a:pPr marL="285750" indent="-285750">
              <a:buClr>
                <a:srgbClr val="FF0000"/>
              </a:buClr>
              <a:buFont typeface="Wingdings" panose="05000000000000000000" pitchFamily="2" charset="2"/>
              <a:buChar char="ü"/>
            </a:pPr>
            <a:r>
              <a:rPr lang="en-US" sz="1800" dirty="0"/>
              <a:t>Natural stone </a:t>
            </a:r>
            <a:r>
              <a:rPr lang="en-US" sz="1800" dirty="0" err="1"/>
              <a:t>colour</a:t>
            </a:r>
            <a:r>
              <a:rPr lang="en-US" sz="1800" dirty="0"/>
              <a:t> to align with 1904 building </a:t>
            </a:r>
          </a:p>
          <a:p>
            <a:pPr marL="285750" indent="-285750">
              <a:buClr>
                <a:srgbClr val="FF0000"/>
              </a:buClr>
              <a:buFont typeface="Wingdings" panose="05000000000000000000" pitchFamily="2" charset="2"/>
              <a:buChar char="ü"/>
            </a:pPr>
            <a:r>
              <a:rPr lang="en-US" sz="1800" dirty="0"/>
              <a:t>Contrasting stone </a:t>
            </a:r>
            <a:r>
              <a:rPr lang="en-US" sz="1800" dirty="0" err="1"/>
              <a:t>colours</a:t>
            </a:r>
            <a:r>
              <a:rPr lang="en-US" sz="1800" dirty="0"/>
              <a:t> to addition to building</a:t>
            </a:r>
          </a:p>
          <a:p>
            <a:pPr marL="285750" indent="-285750">
              <a:buClr>
                <a:srgbClr val="FF0000"/>
              </a:buClr>
              <a:buFont typeface="Wingdings" panose="05000000000000000000" pitchFamily="2" charset="2"/>
              <a:buChar char="ü"/>
            </a:pPr>
            <a:r>
              <a:rPr lang="en-US" sz="1800" dirty="0"/>
              <a:t>Permanent Solution </a:t>
            </a:r>
          </a:p>
          <a:p>
            <a:pPr marL="285750" indent="-285750">
              <a:buClr>
                <a:srgbClr val="FF0000"/>
              </a:buClr>
              <a:buFont typeface="Wingdings" panose="05000000000000000000" pitchFamily="2" charset="2"/>
              <a:buChar char="ü"/>
            </a:pPr>
            <a:r>
              <a:rPr lang="en-US" sz="1800" dirty="0"/>
              <a:t>Remove risk </a:t>
            </a:r>
          </a:p>
          <a:p>
            <a:pPr marL="285750" indent="-285750">
              <a:buClr>
                <a:srgbClr val="FF0000"/>
              </a:buClr>
              <a:buFont typeface="Wingdings" panose="05000000000000000000" pitchFamily="2" charset="2"/>
              <a:buChar char="ü"/>
            </a:pPr>
            <a:r>
              <a:rPr lang="en-US" sz="1800" dirty="0"/>
              <a:t>Warranty</a:t>
            </a:r>
          </a:p>
          <a:p>
            <a:pPr marL="285750" indent="-285750">
              <a:buClr>
                <a:srgbClr val="FF0000"/>
              </a:buClr>
              <a:buFont typeface="Wingdings" panose="05000000000000000000" pitchFamily="2" charset="2"/>
              <a:buChar char="ü"/>
            </a:pPr>
            <a:r>
              <a:rPr lang="en-US" sz="1800" dirty="0"/>
              <a:t>Expansion joints added for longevity of solution</a:t>
            </a:r>
          </a:p>
          <a:p>
            <a:pPr marL="285750" indent="-285750">
              <a:buClr>
                <a:srgbClr val="FF0000"/>
              </a:buClr>
              <a:buFont typeface="Wingdings" panose="05000000000000000000" pitchFamily="2" charset="2"/>
              <a:buChar char="ü"/>
            </a:pPr>
            <a:r>
              <a:rPr lang="en-US" sz="1800" dirty="0"/>
              <a:t>Economical</a:t>
            </a:r>
          </a:p>
          <a:p>
            <a:pPr marL="285750" indent="-285750">
              <a:buClr>
                <a:srgbClr val="FF0000"/>
              </a:buClr>
              <a:buFont typeface="Wingdings" panose="05000000000000000000" pitchFamily="2" charset="2"/>
              <a:buChar char="ü"/>
            </a:pPr>
            <a:r>
              <a:rPr lang="en-US" sz="1800" dirty="0"/>
              <a:t>Quicker execution duration</a:t>
            </a:r>
          </a:p>
        </p:txBody>
      </p:sp>
    </p:spTree>
    <p:extLst>
      <p:ext uri="{BB962C8B-B14F-4D97-AF65-F5344CB8AC3E}">
        <p14:creationId xmlns:p14="http://schemas.microsoft.com/office/powerpoint/2010/main" val="1494982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3</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Current heritage status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16">
            <a:extLst>
              <a:ext uri="{FF2B5EF4-FFF2-40B4-BE49-F238E27FC236}">
                <a16:creationId xmlns:a16="http://schemas.microsoft.com/office/drawing/2014/main" id="{F4CADBD2-4C51-4130-9E13-E4BB148FBC6C}"/>
              </a:ext>
            </a:extLst>
          </p:cNvPr>
          <p:cNvGraphicFramePr>
            <a:graphicFrameLocks noGrp="1" noChangeAspect="1"/>
          </p:cNvGraphicFramePr>
          <p:nvPr>
            <p:ph idx="1"/>
            <p:extLst>
              <p:ext uri="{D42A27DB-BD31-4B8C-83A1-F6EECF244321}">
                <p14:modId xmlns:p14="http://schemas.microsoft.com/office/powerpoint/2010/main" val="1954955328"/>
              </p:ext>
            </p:extLst>
          </p:nvPr>
        </p:nvGraphicFramePr>
        <p:xfrm>
          <a:off x="685800" y="1609395"/>
          <a:ext cx="3276600" cy="4640372"/>
        </p:xfrm>
        <a:graphic>
          <a:graphicData uri="http://schemas.openxmlformats.org/presentationml/2006/ole">
            <mc:AlternateContent xmlns:mc="http://schemas.openxmlformats.org/markup-compatibility/2006">
              <mc:Choice xmlns:v="urn:schemas-microsoft-com:vml" Requires="v">
                <p:oleObj spid="_x0000_s1052" name="Acrobat Document" r:id="rId4" imgW="5667124" imgH="8019903" progId="Acrobat.Document.DC">
                  <p:embed/>
                </p:oleObj>
              </mc:Choice>
              <mc:Fallback>
                <p:oleObj name="Acrobat Document" r:id="rId4" imgW="5667124" imgH="8019903" progId="Acrobat.Document.DC">
                  <p:embed/>
                  <p:pic>
                    <p:nvPicPr>
                      <p:cNvPr id="0" name=""/>
                      <p:cNvPicPr/>
                      <p:nvPr/>
                    </p:nvPicPr>
                    <p:blipFill>
                      <a:blip r:embed="rId5"/>
                      <a:stretch>
                        <a:fillRect/>
                      </a:stretch>
                    </p:blipFill>
                    <p:spPr>
                      <a:xfrm>
                        <a:off x="685800" y="1609395"/>
                        <a:ext cx="3276600" cy="4640372"/>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36005568-88BE-46C4-97C9-2FBB959303B2}"/>
              </a:ext>
            </a:extLst>
          </p:cNvPr>
          <p:cNvSpPr txBox="1"/>
          <p:nvPr/>
        </p:nvSpPr>
        <p:spPr>
          <a:xfrm>
            <a:off x="1080168" y="6295131"/>
            <a:ext cx="248786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prstClr val="white"/>
                </a:solidFill>
                <a:latin typeface="Franklin Gothic Book" panose="020B0503020102020204" pitchFamily="34" charset="0"/>
              </a:rPr>
              <a:t>State Heritage Office inHerit Record </a:t>
            </a:r>
            <a:endParaRPr kumimoji="0" lang="pt-BR"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graphicFrame>
        <p:nvGraphicFramePr>
          <p:cNvPr id="11" name="Content Placeholder 3">
            <a:extLst>
              <a:ext uri="{FF2B5EF4-FFF2-40B4-BE49-F238E27FC236}">
                <a16:creationId xmlns:a16="http://schemas.microsoft.com/office/drawing/2014/main" id="{AC2D9E5A-6F52-497E-B5CF-F4C9C9D99786}"/>
              </a:ext>
            </a:extLst>
          </p:cNvPr>
          <p:cNvGraphicFramePr>
            <a:graphicFrameLocks noChangeAspect="1"/>
          </p:cNvGraphicFramePr>
          <p:nvPr>
            <p:extLst>
              <p:ext uri="{D42A27DB-BD31-4B8C-83A1-F6EECF244321}">
                <p14:modId xmlns:p14="http://schemas.microsoft.com/office/powerpoint/2010/main" val="2738306921"/>
              </p:ext>
            </p:extLst>
          </p:nvPr>
        </p:nvGraphicFramePr>
        <p:xfrm>
          <a:off x="5189537" y="1609395"/>
          <a:ext cx="3268663" cy="4629131"/>
        </p:xfrm>
        <a:graphic>
          <a:graphicData uri="http://schemas.openxmlformats.org/presentationml/2006/ole">
            <mc:AlternateContent xmlns:mc="http://schemas.openxmlformats.org/markup-compatibility/2006">
              <mc:Choice xmlns:v="urn:schemas-microsoft-com:vml" Requires="v">
                <p:oleObj spid="_x0000_s1053" name="Acrobat Document" r:id="rId6" imgW="5667124" imgH="8019903" progId="Acrobat.Document.DC">
                  <p:embed/>
                </p:oleObj>
              </mc:Choice>
              <mc:Fallback>
                <p:oleObj name="Acrobat Document" r:id="rId6" imgW="5667124" imgH="8019903" progId="Acrobat.Document.DC">
                  <p:embed/>
                  <p:pic>
                    <p:nvPicPr>
                      <p:cNvPr id="4" name="Content Placeholder 3">
                        <a:extLst>
                          <a:ext uri="{FF2B5EF4-FFF2-40B4-BE49-F238E27FC236}">
                            <a16:creationId xmlns:a16="http://schemas.microsoft.com/office/drawing/2014/main" id="{AC2D9E5A-6F52-497E-B5CF-F4C9C9D99786}"/>
                          </a:ext>
                        </a:extLst>
                      </p:cNvPr>
                      <p:cNvPicPr/>
                      <p:nvPr/>
                    </p:nvPicPr>
                    <p:blipFill>
                      <a:blip r:embed="rId7"/>
                      <a:stretch>
                        <a:fillRect/>
                      </a:stretch>
                    </p:blipFill>
                    <p:spPr>
                      <a:xfrm>
                        <a:off x="5189537" y="1609395"/>
                        <a:ext cx="3268663" cy="462913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2B9D41BA-FF97-4521-9588-7C2E7F36FD3B}"/>
              </a:ext>
            </a:extLst>
          </p:cNvPr>
          <p:cNvSpPr txBox="1"/>
          <p:nvPr/>
        </p:nvSpPr>
        <p:spPr>
          <a:xfrm>
            <a:off x="5566568" y="6295131"/>
            <a:ext cx="25146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State Heritage Office inHerit Record </a:t>
            </a:r>
          </a:p>
        </p:txBody>
      </p:sp>
    </p:spTree>
    <p:extLst>
      <p:ext uri="{BB962C8B-B14F-4D97-AF65-F5344CB8AC3E}">
        <p14:creationId xmlns:p14="http://schemas.microsoft.com/office/powerpoint/2010/main" val="1409417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30</a:t>
            </a:fld>
            <a:endParaRPr lang="en-US" dirty="0"/>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a:cxnSpLocks/>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83417B8-F5AF-4DED-BE80-F7C5DD81F11E}"/>
              </a:ext>
            </a:extLst>
          </p:cNvPr>
          <p:cNvSpPr>
            <a:spLocks noGrp="1"/>
          </p:cNvSpPr>
          <p:nvPr>
            <p:ph type="title"/>
          </p:nvPr>
        </p:nvSpPr>
        <p:spPr>
          <a:xfrm>
            <a:off x="399094" y="914400"/>
            <a:ext cx="7400041" cy="779855"/>
          </a:xfrm>
        </p:spPr>
        <p:txBody>
          <a:bodyPr/>
          <a:lstStyle/>
          <a:p>
            <a:r>
              <a:rPr lang="en-US" dirty="0"/>
              <a:t>Recommendation</a:t>
            </a:r>
          </a:p>
        </p:txBody>
      </p:sp>
      <p:sp>
        <p:nvSpPr>
          <p:cNvPr id="13" name="Content Placeholder 15">
            <a:extLst>
              <a:ext uri="{FF2B5EF4-FFF2-40B4-BE49-F238E27FC236}">
                <a16:creationId xmlns:a16="http://schemas.microsoft.com/office/drawing/2014/main" id="{5D3DC370-54ED-492F-B227-7B494711082D}"/>
              </a:ext>
            </a:extLst>
          </p:cNvPr>
          <p:cNvSpPr>
            <a:spLocks noGrp="1"/>
          </p:cNvSpPr>
          <p:nvPr>
            <p:ph idx="1"/>
          </p:nvPr>
        </p:nvSpPr>
        <p:spPr>
          <a:xfrm>
            <a:off x="152400" y="1447800"/>
            <a:ext cx="8726905" cy="5181600"/>
          </a:xfrm>
        </p:spPr>
        <p:txBody>
          <a:bodyPr>
            <a:noAutofit/>
          </a:bodyPr>
          <a:lstStyle/>
          <a:p>
            <a:pPr marL="342900" indent="-342900">
              <a:buClr>
                <a:srgbClr val="FF0000"/>
              </a:buClr>
              <a:buFont typeface="Wingdings" panose="05000000000000000000" pitchFamily="2" charset="2"/>
              <a:buChar char="Ø"/>
            </a:pPr>
            <a:r>
              <a:rPr lang="en-AU" sz="1600" b="1" dirty="0">
                <a:effectLst/>
                <a:latin typeface="Arial" panose="020B0604020202020204" pitchFamily="34" charset="0"/>
                <a:ea typeface="Times New Roman" panose="02020603050405020304" pitchFamily="18" charset="0"/>
              </a:rPr>
              <a:t>The recommended permanent remediation proposal comprises :</a:t>
            </a: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Remove all existing stone and backing board </a:t>
            </a: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Replace existing furring channels . Install new construction / movement joints. Install new backing boards </a:t>
            </a: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Install missing thermal insulation and vapour barriers </a:t>
            </a: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Apply 3 coat rendering system by trained applicator</a:t>
            </a: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Stone details to window and door reveals to 1904 -1940 high significance buildings only , and pre-finished ‘charcoal grey’ </a:t>
            </a:r>
            <a:r>
              <a:rPr lang="en-AU" sz="1400" dirty="0" err="1">
                <a:latin typeface="Arial" panose="020B0604020202020204" pitchFamily="34" charset="0"/>
                <a:ea typeface="Times New Roman" panose="02020603050405020304" pitchFamily="18" charset="0"/>
              </a:rPr>
              <a:t>powdercoat</a:t>
            </a:r>
            <a:r>
              <a:rPr lang="en-AU" sz="1400" dirty="0">
                <a:latin typeface="Arial" panose="020B0604020202020204" pitchFamily="34" charset="0"/>
                <a:ea typeface="Times New Roman" panose="02020603050405020304" pitchFamily="18" charset="0"/>
              </a:rPr>
              <a:t> linings to all other areas of existing buildings.</a:t>
            </a:r>
          </a:p>
          <a:p>
            <a:pPr marL="342900" indent="-342900">
              <a:buClr>
                <a:srgbClr val="FF0000"/>
              </a:buClr>
              <a:buFont typeface="Wingdings" panose="05000000000000000000" pitchFamily="2" charset="2"/>
              <a:buChar char="Ø"/>
            </a:pPr>
            <a:r>
              <a:rPr lang="en-AU" sz="1600" b="1" dirty="0">
                <a:latin typeface="Arial" panose="020B0604020202020204" pitchFamily="34" charset="0"/>
                <a:ea typeface="Times New Roman" panose="02020603050405020304" pitchFamily="18" charset="0"/>
              </a:rPr>
              <a:t>Reasons </a:t>
            </a:r>
            <a:endParaRPr lang="en-AU" sz="1600" dirty="0">
              <a:latin typeface="Arial" panose="020B0604020202020204" pitchFamily="34" charset="0"/>
              <a:ea typeface="Times New Roman" panose="02020603050405020304" pitchFamily="18" charset="0"/>
            </a:endParaRP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High heritage value. Provides the opportunity to interpretate the remains of the 1904 -1940 building, with stone veneer detailing to door and window reveals</a:t>
            </a: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Colour theming of 1904 - 1940 and remaining sections can communicate in a visual manner the historical development progression of the hotel for 1904 to 2013 </a:t>
            </a:r>
          </a:p>
          <a:p>
            <a:pPr marL="342900" indent="-342900">
              <a:buClr>
                <a:srgbClr val="FF0000"/>
              </a:buClr>
              <a:buFont typeface="Arial" panose="020B0604020202020204" pitchFamily="34" charset="0"/>
              <a:buChar char="•"/>
            </a:pPr>
            <a:r>
              <a:rPr lang="en-AU" sz="1400" dirty="0">
                <a:latin typeface="Arial" panose="020B0604020202020204" pitchFamily="34" charset="0"/>
                <a:ea typeface="Times New Roman" panose="02020603050405020304" pitchFamily="18" charset="0"/>
              </a:rPr>
              <a:t>Ability to add a new vapour barrier and thermal insulation if required to address current condensation issues in the building.</a:t>
            </a:r>
            <a:endParaRPr lang="en-US" sz="1400" b="1" dirty="0"/>
          </a:p>
          <a:p>
            <a:pPr marL="342900" indent="-342900">
              <a:buClr>
                <a:srgbClr val="FF0000"/>
              </a:buClr>
              <a:buFont typeface="Wingdings" panose="05000000000000000000" pitchFamily="2" charset="2"/>
              <a:buChar char="Ø"/>
            </a:pPr>
            <a:r>
              <a:rPr lang="en-AU" sz="1600" b="1" dirty="0">
                <a:latin typeface="Arial" panose="020B0604020202020204" pitchFamily="34" charset="0"/>
                <a:ea typeface="Times New Roman" panose="02020603050405020304" pitchFamily="18" charset="0"/>
              </a:rPr>
              <a:t>The recommended Interpretation Plan comprises :</a:t>
            </a:r>
          </a:p>
          <a:p>
            <a:pPr marL="342900" indent="-342900">
              <a:buClr>
                <a:srgbClr val="FF0000"/>
              </a:buClr>
              <a:buFont typeface="Arial" panose="020B0604020202020204" pitchFamily="34" charset="0"/>
              <a:buChar char="•"/>
            </a:pPr>
            <a:r>
              <a:rPr lang="en-US" sz="1600" dirty="0"/>
              <a:t>Development of Interpretation Plan  to be based on historical evidence and to respect the heritage value of the building, to tell the story of the building development over time</a:t>
            </a:r>
          </a:p>
          <a:p>
            <a:pPr marL="342900" indent="-342900">
              <a:buClr>
                <a:srgbClr val="FF0000"/>
              </a:buClr>
              <a:buFont typeface="Arial" panose="020B0604020202020204" pitchFamily="34" charset="0"/>
              <a:buChar char="•"/>
            </a:pPr>
            <a:endParaRPr lang="en-US" sz="1600" dirty="0"/>
          </a:p>
        </p:txBody>
      </p:sp>
    </p:spTree>
    <p:extLst>
      <p:ext uri="{BB962C8B-B14F-4D97-AF65-F5344CB8AC3E}">
        <p14:creationId xmlns:p14="http://schemas.microsoft.com/office/powerpoint/2010/main" val="573153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45CB1F1-34B9-4623-9DA3-B4277A882F41}" type="slidenum">
              <a:rPr lang="en-US" smtClean="0"/>
              <a:pPr/>
              <a:t>31</a:t>
            </a:fld>
            <a:endParaRPr lang="en-US" dirty="0"/>
          </a:p>
        </p:txBody>
      </p:sp>
      <p:sp>
        <p:nvSpPr>
          <p:cNvPr id="6"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7" name="Straight Connector 6">
            <a:extLst>
              <a:ext uri="{FF2B5EF4-FFF2-40B4-BE49-F238E27FC236}">
                <a16:creationId xmlns:a16="http://schemas.microsoft.com/office/drawing/2014/main" id="{FCD6F50F-2903-460D-9492-AB544ED131AF}"/>
              </a:ext>
            </a:extLst>
          </p:cNvPr>
          <p:cNvCxnSpPr>
            <a:cxnSpLocks/>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28872E-C389-490E-B4D2-E0E0CE6FF808}"/>
              </a:ext>
            </a:extLst>
          </p:cNvPr>
          <p:cNvSpPr txBox="1"/>
          <p:nvPr/>
        </p:nvSpPr>
        <p:spPr>
          <a:xfrm>
            <a:off x="351844" y="1198872"/>
            <a:ext cx="6963356" cy="492443"/>
          </a:xfrm>
          <a:prstGeom prst="rect">
            <a:avLst/>
          </a:prstGeom>
          <a:noFill/>
        </p:spPr>
        <p:txBody>
          <a:bodyPr wrap="square">
            <a:spAutoFit/>
          </a:bodyPr>
          <a:lstStyle/>
          <a:p>
            <a:r>
              <a:rPr kumimoji="0" lang="en-US" sz="2600" b="0" i="0" u="none" strike="noStrike" kern="1200" cap="all" spc="0" normalizeH="0" baseline="0" noProof="0" dirty="0">
                <a:ln>
                  <a:noFill/>
                </a:ln>
                <a:solidFill>
                  <a:prstClr val="white"/>
                </a:solidFill>
                <a:effectLst/>
                <a:uLnTx/>
                <a:uFillTx/>
                <a:latin typeface="Franklin Gothic Book" panose="020B0503020102020204" pitchFamily="34" charset="0"/>
                <a:ea typeface="+mj-ea"/>
                <a:cs typeface="Arial" panose="020B0604020202020204" pitchFamily="34" charset="0"/>
              </a:rPr>
              <a:t>artists impression - ANDERSON STREET </a:t>
            </a:r>
            <a:endParaRPr lang="en-AU" dirty="0"/>
          </a:p>
        </p:txBody>
      </p:sp>
      <p:sp>
        <p:nvSpPr>
          <p:cNvPr id="18" name="TextBox 17">
            <a:extLst>
              <a:ext uri="{FF2B5EF4-FFF2-40B4-BE49-F238E27FC236}">
                <a16:creationId xmlns:a16="http://schemas.microsoft.com/office/drawing/2014/main" id="{ABF0EFEA-3D81-40DC-AA68-343612858642}"/>
              </a:ext>
            </a:extLst>
          </p:cNvPr>
          <p:cNvSpPr txBox="1"/>
          <p:nvPr/>
        </p:nvSpPr>
        <p:spPr>
          <a:xfrm>
            <a:off x="3673361" y="6131284"/>
            <a:ext cx="1981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prstClr val="white"/>
                </a:solidFill>
                <a:latin typeface="Franklin Gothic Book" panose="020B0503020102020204" pitchFamily="34" charset="0"/>
              </a:rPr>
              <a:t>View from Anderson Street</a:t>
            </a:r>
            <a:endParaRPr kumimoji="0" lang="en-AU"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pic>
        <p:nvPicPr>
          <p:cNvPr id="3" name="Picture 2" descr="A building with cars parked outside&#10;&#10;Description automatically generated with low confidence">
            <a:extLst>
              <a:ext uri="{FF2B5EF4-FFF2-40B4-BE49-F238E27FC236}">
                <a16:creationId xmlns:a16="http://schemas.microsoft.com/office/drawing/2014/main" id="{4CD91507-630E-47F8-84B6-303D75B287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2177026"/>
            <a:ext cx="5562600" cy="3128963"/>
          </a:xfrm>
          <a:prstGeom prst="rect">
            <a:avLst/>
          </a:prstGeom>
        </p:spPr>
      </p:pic>
    </p:spTree>
    <p:extLst>
      <p:ext uri="{BB962C8B-B14F-4D97-AF65-F5344CB8AC3E}">
        <p14:creationId xmlns:p14="http://schemas.microsoft.com/office/powerpoint/2010/main" val="3223609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45CB1F1-34B9-4623-9DA3-B4277A882F41}" type="slidenum">
              <a:rPr lang="en-US" smtClean="0"/>
              <a:pPr/>
              <a:t>32</a:t>
            </a:fld>
            <a:endParaRPr lang="en-US" dirty="0"/>
          </a:p>
        </p:txBody>
      </p:sp>
      <p:sp>
        <p:nvSpPr>
          <p:cNvPr id="6"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7" name="Straight Connector 6">
            <a:extLst>
              <a:ext uri="{FF2B5EF4-FFF2-40B4-BE49-F238E27FC236}">
                <a16:creationId xmlns:a16="http://schemas.microsoft.com/office/drawing/2014/main" id="{FCD6F50F-2903-460D-9492-AB544ED131AF}"/>
              </a:ext>
            </a:extLst>
          </p:cNvPr>
          <p:cNvCxnSpPr>
            <a:cxnSpLocks/>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F271E22-EEBA-43CF-B209-C1C1C0B97348}"/>
              </a:ext>
            </a:extLst>
          </p:cNvPr>
          <p:cNvSpPr txBox="1"/>
          <p:nvPr/>
        </p:nvSpPr>
        <p:spPr>
          <a:xfrm>
            <a:off x="3581400" y="6100972"/>
            <a:ext cx="1981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View from </a:t>
            </a:r>
            <a:r>
              <a:rPr lang="en-AU" sz="1200" dirty="0">
                <a:solidFill>
                  <a:prstClr val="white"/>
                </a:solidFill>
                <a:latin typeface="Franklin Gothic Book" panose="020B0503020102020204" pitchFamily="34" charset="0"/>
              </a:rPr>
              <a:t>The Esplanade</a:t>
            </a:r>
            <a:endParaRPr kumimoji="0" lang="en-AU"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9" name="TextBox 8">
            <a:extLst>
              <a:ext uri="{FF2B5EF4-FFF2-40B4-BE49-F238E27FC236}">
                <a16:creationId xmlns:a16="http://schemas.microsoft.com/office/drawing/2014/main" id="{5E28872E-C389-490E-B4D2-E0E0CE6FF808}"/>
              </a:ext>
            </a:extLst>
          </p:cNvPr>
          <p:cNvSpPr txBox="1"/>
          <p:nvPr/>
        </p:nvSpPr>
        <p:spPr>
          <a:xfrm>
            <a:off x="351844" y="1198872"/>
            <a:ext cx="6963356" cy="492443"/>
          </a:xfrm>
          <a:prstGeom prst="rect">
            <a:avLst/>
          </a:prstGeom>
          <a:noFill/>
        </p:spPr>
        <p:txBody>
          <a:bodyPr wrap="square">
            <a:spAutoFit/>
          </a:bodyPr>
          <a:lstStyle/>
          <a:p>
            <a:r>
              <a:rPr kumimoji="0" lang="en-US" sz="2600" b="0" i="0" u="none" strike="noStrike" kern="1200" cap="all" spc="0" normalizeH="0" baseline="0" noProof="0" dirty="0">
                <a:ln>
                  <a:noFill/>
                </a:ln>
                <a:solidFill>
                  <a:prstClr val="white"/>
                </a:solidFill>
                <a:effectLst/>
                <a:uLnTx/>
                <a:uFillTx/>
                <a:latin typeface="Franklin Gothic Book" panose="020B0503020102020204" pitchFamily="34" charset="0"/>
                <a:ea typeface="+mj-ea"/>
                <a:cs typeface="Arial" panose="020B0604020202020204" pitchFamily="34" charset="0"/>
              </a:rPr>
              <a:t>artists impression – THE ESPLANADE</a:t>
            </a:r>
            <a:endParaRPr lang="en-AU" dirty="0"/>
          </a:p>
        </p:txBody>
      </p:sp>
      <p:pic>
        <p:nvPicPr>
          <p:cNvPr id="3" name="Picture 2" descr="A building with cars parked in front&#10;&#10;Description automatically generated with low confidence">
            <a:extLst>
              <a:ext uri="{FF2B5EF4-FFF2-40B4-BE49-F238E27FC236}">
                <a16:creationId xmlns:a16="http://schemas.microsoft.com/office/drawing/2014/main" id="{7D7F61C4-CE2E-478A-B430-B520F974F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860709"/>
            <a:ext cx="6963356" cy="3916888"/>
          </a:xfrm>
          <a:prstGeom prst="rect">
            <a:avLst/>
          </a:prstGeom>
        </p:spPr>
      </p:pic>
    </p:spTree>
    <p:extLst>
      <p:ext uri="{BB962C8B-B14F-4D97-AF65-F5344CB8AC3E}">
        <p14:creationId xmlns:p14="http://schemas.microsoft.com/office/powerpoint/2010/main" val="4262434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45CB1F1-34B9-4623-9DA3-B4277A882F41}" type="slidenum">
              <a:rPr lang="en-US" smtClean="0"/>
              <a:pPr/>
              <a:t>33</a:t>
            </a:fld>
            <a:endParaRPr lang="en-US" dirty="0"/>
          </a:p>
        </p:txBody>
      </p:sp>
      <p:sp>
        <p:nvSpPr>
          <p:cNvPr id="6"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7" name="Straight Connector 6">
            <a:extLst>
              <a:ext uri="{FF2B5EF4-FFF2-40B4-BE49-F238E27FC236}">
                <a16:creationId xmlns:a16="http://schemas.microsoft.com/office/drawing/2014/main" id="{FCD6F50F-2903-460D-9492-AB544ED131AF}"/>
              </a:ext>
            </a:extLst>
          </p:cNvPr>
          <p:cNvCxnSpPr>
            <a:cxnSpLocks/>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99009CB-266B-49E1-9F7E-FF93A015FBBE}"/>
              </a:ext>
            </a:extLst>
          </p:cNvPr>
          <p:cNvSpPr txBox="1"/>
          <p:nvPr/>
        </p:nvSpPr>
        <p:spPr>
          <a:xfrm>
            <a:off x="2743200" y="6114408"/>
            <a:ext cx="4572000" cy="369332"/>
          </a:xfrm>
          <a:prstGeom prst="rect">
            <a:avLst/>
          </a:prstGeom>
          <a:noFill/>
        </p:spPr>
        <p:txBody>
          <a:bodyPr wrap="square">
            <a:spAutoFit/>
          </a:bodyPr>
          <a:lstStyle/>
          <a:p>
            <a:r>
              <a:rPr lang="en-AU" dirty="0">
                <a:solidFill>
                  <a:schemeClr val="bg1"/>
                </a:solidFill>
              </a:rPr>
              <a:t>Close up view of heritage differentiation</a:t>
            </a:r>
          </a:p>
        </p:txBody>
      </p:sp>
      <p:sp>
        <p:nvSpPr>
          <p:cNvPr id="9" name="TextBox 8">
            <a:extLst>
              <a:ext uri="{FF2B5EF4-FFF2-40B4-BE49-F238E27FC236}">
                <a16:creationId xmlns:a16="http://schemas.microsoft.com/office/drawing/2014/main" id="{5E28872E-C389-490E-B4D2-E0E0CE6FF808}"/>
              </a:ext>
            </a:extLst>
          </p:cNvPr>
          <p:cNvSpPr txBox="1"/>
          <p:nvPr/>
        </p:nvSpPr>
        <p:spPr>
          <a:xfrm>
            <a:off x="199444" y="1219200"/>
            <a:ext cx="8944556" cy="492443"/>
          </a:xfrm>
          <a:prstGeom prst="rect">
            <a:avLst/>
          </a:prstGeom>
          <a:noFill/>
        </p:spPr>
        <p:txBody>
          <a:bodyPr wrap="square">
            <a:spAutoFit/>
          </a:bodyPr>
          <a:lstStyle/>
          <a:p>
            <a:r>
              <a:rPr kumimoji="0" lang="en-US" sz="2600" b="0" i="0" u="none" strike="noStrike" kern="1200" cap="all" spc="0" normalizeH="0" baseline="0" noProof="0" dirty="0">
                <a:ln>
                  <a:noFill/>
                </a:ln>
                <a:solidFill>
                  <a:prstClr val="white"/>
                </a:solidFill>
                <a:effectLst/>
                <a:uLnTx/>
                <a:uFillTx/>
                <a:latin typeface="Franklin Gothic Book" panose="020B0503020102020204" pitchFamily="34" charset="0"/>
                <a:ea typeface="+mj-ea"/>
                <a:cs typeface="Arial" panose="020B0604020202020204" pitchFamily="34" charset="0"/>
              </a:rPr>
              <a:t>artists impression – DETAIL</a:t>
            </a:r>
            <a:r>
              <a:rPr kumimoji="0" lang="en-US" sz="2600" b="0" i="0" u="none" strike="noStrike" kern="1200" cap="all" spc="0" normalizeH="0" noProof="0" dirty="0">
                <a:ln>
                  <a:noFill/>
                </a:ln>
                <a:solidFill>
                  <a:prstClr val="white"/>
                </a:solidFill>
                <a:effectLst/>
                <a:uLnTx/>
                <a:uFillTx/>
                <a:latin typeface="Franklin Gothic Book" panose="020B0503020102020204" pitchFamily="34" charset="0"/>
                <a:ea typeface="+mj-ea"/>
                <a:cs typeface="Arial" panose="020B0604020202020204" pitchFamily="34" charset="0"/>
              </a:rPr>
              <a:t> OF JOINT BETWEEN SECTIONS</a:t>
            </a:r>
            <a:endParaRPr lang="en-AU" dirty="0"/>
          </a:p>
        </p:txBody>
      </p:sp>
      <p:pic>
        <p:nvPicPr>
          <p:cNvPr id="3" name="Picture 2" descr="A picture containing building, step&#10;&#10;Description automatically generated">
            <a:extLst>
              <a:ext uri="{FF2B5EF4-FFF2-40B4-BE49-F238E27FC236}">
                <a16:creationId xmlns:a16="http://schemas.microsoft.com/office/drawing/2014/main" id="{0F1BC0D0-6BB2-4E36-908E-9D326DC6F0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155924"/>
            <a:ext cx="6527919" cy="3671955"/>
          </a:xfrm>
          <a:prstGeom prst="rect">
            <a:avLst/>
          </a:prstGeom>
        </p:spPr>
      </p:pic>
    </p:spTree>
    <p:extLst>
      <p:ext uri="{BB962C8B-B14F-4D97-AF65-F5344CB8AC3E}">
        <p14:creationId xmlns:p14="http://schemas.microsoft.com/office/powerpoint/2010/main" val="14420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4</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Current heritage status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9D41BA-FF97-4521-9588-7C2E7F36FD3B}"/>
              </a:ext>
            </a:extLst>
          </p:cNvPr>
          <p:cNvSpPr txBox="1"/>
          <p:nvPr/>
        </p:nvSpPr>
        <p:spPr>
          <a:xfrm>
            <a:off x="762000" y="6125601"/>
            <a:ext cx="33528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Heritage Council of WA Places Data Base  Entry </a:t>
            </a:r>
          </a:p>
        </p:txBody>
      </p:sp>
      <p:graphicFrame>
        <p:nvGraphicFramePr>
          <p:cNvPr id="5" name="Content Placeholder 4">
            <a:extLst>
              <a:ext uri="{FF2B5EF4-FFF2-40B4-BE49-F238E27FC236}">
                <a16:creationId xmlns:a16="http://schemas.microsoft.com/office/drawing/2014/main" id="{A7914B5C-253C-4B6D-88AC-5FCFA3C6F5CA}"/>
              </a:ext>
            </a:extLst>
          </p:cNvPr>
          <p:cNvGraphicFramePr>
            <a:graphicFrameLocks noGrp="1" noChangeAspect="1"/>
          </p:cNvGraphicFramePr>
          <p:nvPr>
            <p:ph idx="1"/>
            <p:extLst>
              <p:ext uri="{D42A27DB-BD31-4B8C-83A1-F6EECF244321}">
                <p14:modId xmlns:p14="http://schemas.microsoft.com/office/powerpoint/2010/main" val="1209380838"/>
              </p:ext>
            </p:extLst>
          </p:nvPr>
        </p:nvGraphicFramePr>
        <p:xfrm>
          <a:off x="884238" y="1666713"/>
          <a:ext cx="3108325" cy="4402058"/>
        </p:xfrm>
        <a:graphic>
          <a:graphicData uri="http://schemas.openxmlformats.org/presentationml/2006/ole">
            <mc:AlternateContent xmlns:mc="http://schemas.openxmlformats.org/markup-compatibility/2006">
              <mc:Choice xmlns:v="urn:schemas-microsoft-com:vml" Requires="v">
                <p:oleObj spid="_x0000_s2076" name="Acrobat Document" r:id="rId4" imgW="5667124" imgH="8019903" progId="Acrobat.Document.DC">
                  <p:embed/>
                </p:oleObj>
              </mc:Choice>
              <mc:Fallback>
                <p:oleObj name="Acrobat Document" r:id="rId4" imgW="5667124" imgH="8019903" progId="Acrobat.Document.DC">
                  <p:embed/>
                  <p:pic>
                    <p:nvPicPr>
                      <p:cNvPr id="0" name=""/>
                      <p:cNvPicPr/>
                      <p:nvPr/>
                    </p:nvPicPr>
                    <p:blipFill>
                      <a:blip r:embed="rId5"/>
                      <a:stretch>
                        <a:fillRect/>
                      </a:stretch>
                    </p:blipFill>
                    <p:spPr>
                      <a:xfrm>
                        <a:off x="884238" y="1666713"/>
                        <a:ext cx="3108325" cy="440205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2B9D41BA-FF97-4521-9588-7C2E7F36FD3B}"/>
              </a:ext>
            </a:extLst>
          </p:cNvPr>
          <p:cNvSpPr txBox="1"/>
          <p:nvPr/>
        </p:nvSpPr>
        <p:spPr>
          <a:xfrm>
            <a:off x="5105400" y="6125601"/>
            <a:ext cx="33528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Heritage Council of WA Places Data Base  Entry </a:t>
            </a:r>
          </a:p>
        </p:txBody>
      </p:sp>
      <p:graphicFrame>
        <p:nvGraphicFramePr>
          <p:cNvPr id="14" name="Content Placeholder 3">
            <a:extLst>
              <a:ext uri="{FF2B5EF4-FFF2-40B4-BE49-F238E27FC236}">
                <a16:creationId xmlns:a16="http://schemas.microsoft.com/office/drawing/2014/main" id="{AF375031-128B-4D7D-BAE2-E5565E6FD9B2}"/>
              </a:ext>
            </a:extLst>
          </p:cNvPr>
          <p:cNvGraphicFramePr>
            <a:graphicFrameLocks noChangeAspect="1"/>
          </p:cNvGraphicFramePr>
          <p:nvPr>
            <p:extLst>
              <p:ext uri="{D42A27DB-BD31-4B8C-83A1-F6EECF244321}">
                <p14:modId xmlns:p14="http://schemas.microsoft.com/office/powerpoint/2010/main" val="3639318563"/>
              </p:ext>
            </p:extLst>
          </p:nvPr>
        </p:nvGraphicFramePr>
        <p:xfrm>
          <a:off x="5197275" y="1665899"/>
          <a:ext cx="3169051" cy="4488058"/>
        </p:xfrm>
        <a:graphic>
          <a:graphicData uri="http://schemas.openxmlformats.org/presentationml/2006/ole">
            <mc:AlternateContent xmlns:mc="http://schemas.openxmlformats.org/markup-compatibility/2006">
              <mc:Choice xmlns:v="urn:schemas-microsoft-com:vml" Requires="v">
                <p:oleObj spid="_x0000_s2077" name="Acrobat Document" r:id="rId6" imgW="5667124" imgH="8019903" progId="Acrobat.Document.DC">
                  <p:embed/>
                </p:oleObj>
              </mc:Choice>
              <mc:Fallback>
                <p:oleObj name="Acrobat Document" r:id="rId6" imgW="5667124" imgH="8019903" progId="Acrobat.Document.DC">
                  <p:embed/>
                  <p:pic>
                    <p:nvPicPr>
                      <p:cNvPr id="4" name="Content Placeholder 3">
                        <a:extLst>
                          <a:ext uri="{FF2B5EF4-FFF2-40B4-BE49-F238E27FC236}">
                            <a16:creationId xmlns:a16="http://schemas.microsoft.com/office/drawing/2014/main" id="{AF375031-128B-4D7D-BAE2-E5565E6FD9B2}"/>
                          </a:ext>
                        </a:extLst>
                      </p:cNvPr>
                      <p:cNvPicPr/>
                      <p:nvPr/>
                    </p:nvPicPr>
                    <p:blipFill>
                      <a:blip r:embed="rId7"/>
                      <a:stretch>
                        <a:fillRect/>
                      </a:stretch>
                    </p:blipFill>
                    <p:spPr>
                      <a:xfrm>
                        <a:off x="5197275" y="1665899"/>
                        <a:ext cx="3169051" cy="4488058"/>
                      </a:xfrm>
                      <a:prstGeom prst="rect">
                        <a:avLst/>
                      </a:prstGeom>
                    </p:spPr>
                  </p:pic>
                </p:oleObj>
              </mc:Fallback>
            </mc:AlternateContent>
          </a:graphicData>
        </a:graphic>
      </p:graphicFrame>
    </p:spTree>
    <p:extLst>
      <p:ext uri="{BB962C8B-B14F-4D97-AF65-F5344CB8AC3E}">
        <p14:creationId xmlns:p14="http://schemas.microsoft.com/office/powerpoint/2010/main" val="2769505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5</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Current heritage status</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9D41BA-FF97-4521-9588-7C2E7F36FD3B}"/>
              </a:ext>
            </a:extLst>
          </p:cNvPr>
          <p:cNvSpPr txBox="1"/>
          <p:nvPr/>
        </p:nvSpPr>
        <p:spPr>
          <a:xfrm>
            <a:off x="2895600" y="6125601"/>
            <a:ext cx="33528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Heritage Council of WA Places Data Base  Entry </a:t>
            </a:r>
          </a:p>
        </p:txBody>
      </p:sp>
      <p:graphicFrame>
        <p:nvGraphicFramePr>
          <p:cNvPr id="5" name="Content Placeholder 4">
            <a:extLst>
              <a:ext uri="{FF2B5EF4-FFF2-40B4-BE49-F238E27FC236}">
                <a16:creationId xmlns:a16="http://schemas.microsoft.com/office/drawing/2014/main" id="{755285FF-92E0-413E-A6F6-E2A51A025C64}"/>
              </a:ext>
            </a:extLst>
          </p:cNvPr>
          <p:cNvGraphicFramePr>
            <a:graphicFrameLocks noGrp="1" noChangeAspect="1"/>
          </p:cNvGraphicFramePr>
          <p:nvPr>
            <p:ph idx="1"/>
            <p:extLst>
              <p:ext uri="{D42A27DB-BD31-4B8C-83A1-F6EECF244321}">
                <p14:modId xmlns:p14="http://schemas.microsoft.com/office/powerpoint/2010/main" val="3559985359"/>
              </p:ext>
            </p:extLst>
          </p:nvPr>
        </p:nvGraphicFramePr>
        <p:xfrm>
          <a:off x="3032919" y="1659632"/>
          <a:ext cx="3078163" cy="4359342"/>
        </p:xfrm>
        <a:graphic>
          <a:graphicData uri="http://schemas.openxmlformats.org/presentationml/2006/ole">
            <mc:AlternateContent xmlns:mc="http://schemas.openxmlformats.org/markup-compatibility/2006">
              <mc:Choice xmlns:v="urn:schemas-microsoft-com:vml" Requires="v">
                <p:oleObj spid="_x0000_s3087" name="Acrobat Document" r:id="rId4" imgW="5667124" imgH="8019903" progId="Acrobat.Document.DC">
                  <p:embed/>
                </p:oleObj>
              </mc:Choice>
              <mc:Fallback>
                <p:oleObj name="Acrobat Document" r:id="rId4" imgW="5667124" imgH="8019903" progId="Acrobat.Document.DC">
                  <p:embed/>
                  <p:pic>
                    <p:nvPicPr>
                      <p:cNvPr id="0" name=""/>
                      <p:cNvPicPr/>
                      <p:nvPr/>
                    </p:nvPicPr>
                    <p:blipFill>
                      <a:blip r:embed="rId5"/>
                      <a:stretch>
                        <a:fillRect/>
                      </a:stretch>
                    </p:blipFill>
                    <p:spPr>
                      <a:xfrm>
                        <a:off x="3032919" y="1659632"/>
                        <a:ext cx="3078163" cy="4359342"/>
                      </a:xfrm>
                      <a:prstGeom prst="rect">
                        <a:avLst/>
                      </a:prstGeom>
                    </p:spPr>
                  </p:pic>
                </p:oleObj>
              </mc:Fallback>
            </mc:AlternateContent>
          </a:graphicData>
        </a:graphic>
      </p:graphicFrame>
    </p:spTree>
    <p:extLst>
      <p:ext uri="{BB962C8B-B14F-4D97-AF65-F5344CB8AC3E}">
        <p14:creationId xmlns:p14="http://schemas.microsoft.com/office/powerpoint/2010/main" val="43750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6</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Town of port </a:t>
            </a:r>
            <a:r>
              <a:rPr lang="en-US" dirty="0" err="1"/>
              <a:t>hedland</a:t>
            </a:r>
            <a:r>
              <a:rPr lang="en-US" dirty="0"/>
              <a:t> municipal inventory</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9D41BA-FF97-4521-9588-7C2E7F36FD3B}"/>
              </a:ext>
            </a:extLst>
          </p:cNvPr>
          <p:cNvSpPr txBox="1"/>
          <p:nvPr/>
        </p:nvSpPr>
        <p:spPr>
          <a:xfrm>
            <a:off x="4953000" y="6074210"/>
            <a:ext cx="33528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prstClr val="white"/>
                </a:solidFill>
                <a:latin typeface="Franklin Gothic Book" panose="020B0503020102020204" pitchFamily="34" charset="0"/>
              </a:rPr>
              <a:t>Town of Port Hedland Municipal Inventory Entry</a:t>
            </a:r>
            <a:r>
              <a:rPr kumimoji="0" lang="pt-BR"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a:t>
            </a:r>
          </a:p>
        </p:txBody>
      </p:sp>
      <p:graphicFrame>
        <p:nvGraphicFramePr>
          <p:cNvPr id="4" name="Content Placeholder 3">
            <a:extLst>
              <a:ext uri="{FF2B5EF4-FFF2-40B4-BE49-F238E27FC236}">
                <a16:creationId xmlns:a16="http://schemas.microsoft.com/office/drawing/2014/main" id="{0ED09010-FF77-4234-A81B-7B1C6192EC4B}"/>
              </a:ext>
            </a:extLst>
          </p:cNvPr>
          <p:cNvGraphicFramePr>
            <a:graphicFrameLocks noGrp="1" noChangeAspect="1"/>
          </p:cNvGraphicFramePr>
          <p:nvPr>
            <p:ph idx="1"/>
            <p:extLst>
              <p:ext uri="{D42A27DB-BD31-4B8C-83A1-F6EECF244321}">
                <p14:modId xmlns:p14="http://schemas.microsoft.com/office/powerpoint/2010/main" val="1471361962"/>
              </p:ext>
            </p:extLst>
          </p:nvPr>
        </p:nvGraphicFramePr>
        <p:xfrm>
          <a:off x="4988805" y="1662122"/>
          <a:ext cx="3115408" cy="4412088"/>
        </p:xfrm>
        <a:graphic>
          <a:graphicData uri="http://schemas.openxmlformats.org/presentationml/2006/ole">
            <mc:AlternateContent xmlns:mc="http://schemas.openxmlformats.org/markup-compatibility/2006">
              <mc:Choice xmlns:v="urn:schemas-microsoft-com:vml" Requires="v">
                <p:oleObj spid="_x0000_s4111" name="Acrobat Document" r:id="rId4" imgW="5667124" imgH="8019903" progId="Acrobat.Document.DC">
                  <p:embed/>
                </p:oleObj>
              </mc:Choice>
              <mc:Fallback>
                <p:oleObj name="Acrobat Document" r:id="rId4" imgW="5667124" imgH="8019903" progId="Acrobat.Document.DC">
                  <p:embed/>
                  <p:pic>
                    <p:nvPicPr>
                      <p:cNvPr id="0" name=""/>
                      <p:cNvPicPr/>
                      <p:nvPr/>
                    </p:nvPicPr>
                    <p:blipFill>
                      <a:blip r:embed="rId5"/>
                      <a:stretch>
                        <a:fillRect/>
                      </a:stretch>
                    </p:blipFill>
                    <p:spPr>
                      <a:xfrm>
                        <a:off x="4988805" y="1662122"/>
                        <a:ext cx="3115408" cy="4412088"/>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642E6CF3-657B-41F6-AECD-21C550B42DBD}"/>
              </a:ext>
            </a:extLst>
          </p:cNvPr>
          <p:cNvSpPr txBox="1"/>
          <p:nvPr/>
        </p:nvSpPr>
        <p:spPr>
          <a:xfrm>
            <a:off x="76200" y="1762511"/>
            <a:ext cx="4876800" cy="458587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lang="en-GB" sz="1400" dirty="0">
                <a:solidFill>
                  <a:schemeClr val="bg1"/>
                </a:solidFill>
                <a:latin typeface="Calibri"/>
              </a:rPr>
              <a:t>The Esplanade Hotel is </a:t>
            </a:r>
            <a:r>
              <a:rPr kumimoji="0" lang="en-GB" sz="1400" b="0" i="0" u="none" strike="noStrike" kern="1200" cap="none" spc="0" normalizeH="0" baseline="0" noProof="0" dirty="0">
                <a:ln>
                  <a:noFill/>
                </a:ln>
                <a:solidFill>
                  <a:schemeClr val="bg1"/>
                </a:solidFill>
                <a:effectLst/>
                <a:uLnTx/>
                <a:uFillTx/>
                <a:latin typeface="Calibri"/>
                <a:ea typeface="+mn-ea"/>
                <a:cs typeface="+mn-cs"/>
              </a:rPr>
              <a:t>significant as the last of the original three hotels in Port Hedland and for its continuous hotel and hospitality trade since 1904.</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GB" sz="1400" b="0" i="0" u="none" strike="noStrike" kern="1200" cap="none" spc="0" normalizeH="0" baseline="0" noProof="0" dirty="0">
                <a:ln>
                  <a:noFill/>
                </a:ln>
                <a:solidFill>
                  <a:schemeClr val="bg1"/>
                </a:solidFill>
                <a:effectLst/>
                <a:uLnTx/>
                <a:uFillTx/>
                <a:latin typeface="Calibri"/>
                <a:ea typeface="+mn-ea"/>
                <a:cs typeface="+mn-cs"/>
              </a:rPr>
              <a:t>It anchors a primary town centre location, opposite the Port entry, and makes a significant contribution to the heritage history, character and streetscape of Port Hedland</a:t>
            </a:r>
            <a:endParaRPr kumimoji="0" lang="en-AU" sz="1400" b="0" i="0" u="none" strike="noStrike" kern="1200" cap="none" spc="0" normalizeH="0" baseline="0" noProof="0" dirty="0">
              <a:ln>
                <a:noFill/>
              </a:ln>
              <a:solidFill>
                <a:schemeClr val="bg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schemeClr val="bg1"/>
                </a:solidFill>
                <a:effectLst/>
                <a:uLnTx/>
                <a:uFillTx/>
                <a:latin typeface="Calibri"/>
                <a:ea typeface="+mn-ea"/>
                <a:cs typeface="+mn-cs"/>
              </a:rPr>
              <a:t>Grade B Town of Port Hedland “Heritage List”. </a:t>
            </a:r>
            <a:r>
              <a:rPr lang="en-AU" sz="1400" dirty="0">
                <a:solidFill>
                  <a:schemeClr val="bg1"/>
                </a:solidFill>
                <a:latin typeface="Calibri"/>
              </a:rPr>
              <a:t>Retain and Conserve. </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lang="en-AU" sz="1400" dirty="0">
                <a:solidFill>
                  <a:schemeClr val="bg1"/>
                </a:solidFill>
                <a:latin typeface="Calibri"/>
              </a:rPr>
              <a:t>Architectural Style Federation Filigree (originally)</a:t>
            </a:r>
            <a:r>
              <a:rPr kumimoji="0" lang="en-AU" sz="1400" b="0" i="0" u="none" strike="noStrike" kern="1200" cap="none" spc="0" normalizeH="0" baseline="0" noProof="0" dirty="0">
                <a:ln>
                  <a:noFill/>
                </a:ln>
                <a:solidFill>
                  <a:schemeClr val="bg1"/>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lang="en-AU" sz="1400" dirty="0">
                <a:solidFill>
                  <a:schemeClr val="bg1"/>
                </a:solidFill>
                <a:latin typeface="Calibri"/>
              </a:rPr>
              <a:t>Condition Good</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kumimoji="0" lang="en-AU" sz="1400" b="0" i="0" u="none" strike="noStrike" kern="1200" cap="none" spc="0" normalizeH="0" baseline="0" noProof="0" dirty="0">
                <a:ln>
                  <a:noFill/>
                </a:ln>
                <a:solidFill>
                  <a:schemeClr val="bg1"/>
                </a:solidFill>
                <a:effectLst/>
                <a:uLnTx/>
                <a:uFillTx/>
                <a:latin typeface="Calibri"/>
                <a:ea typeface="+mn-ea"/>
                <a:cs typeface="+mn-cs"/>
              </a:rPr>
              <a:t>Integrity High Continuous hotel and hospitality</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lang="en-AU" sz="1400" dirty="0">
                <a:solidFill>
                  <a:schemeClr val="bg1"/>
                </a:solidFill>
                <a:latin typeface="Calibri"/>
              </a:rPr>
              <a:t>Authenticity Low</a:t>
            </a:r>
            <a:r>
              <a:rPr kumimoji="0" lang="en-AU" sz="1400" b="0" i="0" u="none" strike="noStrike" kern="1200" cap="none" spc="0" normalizeH="0" baseline="0" noProof="0" dirty="0">
                <a:ln>
                  <a:noFill/>
                </a:ln>
                <a:solidFill>
                  <a:schemeClr val="bg1"/>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endParaRPr lang="en-AU" sz="1400" dirty="0">
              <a:solidFill>
                <a:schemeClr val="bg1"/>
              </a:solidFill>
              <a:latin typeface="Calibri"/>
            </a:endParaRPr>
          </a:p>
          <a:p>
            <a:pPr marL="285750" marR="0" lvl="0" indent="-285750" algn="l" defTabSz="914400" rtl="0" eaLnBrk="1" fontAlgn="auto" latinLnBrk="0" hangingPunct="1">
              <a:lnSpc>
                <a:spcPct val="100000"/>
              </a:lnSpc>
              <a:spcBef>
                <a:spcPts val="600"/>
              </a:spcBef>
              <a:spcAft>
                <a:spcPts val="0"/>
              </a:spcAft>
              <a:buClr>
                <a:srgbClr val="FF0000"/>
              </a:buClr>
              <a:buSzTx/>
              <a:buFont typeface="Wingdings" panose="05000000000000000000" pitchFamily="2" charset="2"/>
              <a:buChar char="Ø"/>
              <a:tabLst/>
              <a:defRPr/>
            </a:pPr>
            <a:r>
              <a:rPr lang="en-AU" sz="1400" dirty="0">
                <a:solidFill>
                  <a:schemeClr val="bg1"/>
                </a:solidFill>
                <a:latin typeface="Calibri"/>
              </a:rPr>
              <a:t>Enquiries have been made to the Town of Port Hedland for heritage records, maps and plans of the Hotel, along with recent (2013)  additions . The Town have advised that all records about the Esplanade and many other buildings were destroyed in a fire that destroyed the Town’s archives.</a:t>
            </a:r>
            <a:endParaRPr kumimoji="0" lang="en-AU" sz="14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11339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553200" y="6544005"/>
            <a:ext cx="2057400" cy="313995"/>
          </a:xfrm>
        </p:spPr>
        <p:txBody>
          <a:bodyPr/>
          <a:lstStyle/>
          <a:p>
            <a:fld id="{A15C5EC1-1BEF-49A0-A8DA-B672C63EDCC2}" type="slidenum">
              <a:rPr lang="en-US" smtClean="0"/>
              <a:pPr/>
              <a:t>7</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5">
            <a:extLst>
              <a:ext uri="{FF2B5EF4-FFF2-40B4-BE49-F238E27FC236}">
                <a16:creationId xmlns:a16="http://schemas.microsoft.com/office/drawing/2014/main" id="{ECF0522E-7D4B-4B65-89C3-7B75DBFA9F9E}"/>
              </a:ext>
            </a:extLst>
          </p:cNvPr>
          <p:cNvSpPr>
            <a:spLocks noGrp="1"/>
          </p:cNvSpPr>
          <p:nvPr>
            <p:ph idx="1"/>
          </p:nvPr>
        </p:nvSpPr>
        <p:spPr>
          <a:xfrm>
            <a:off x="91091" y="1524000"/>
            <a:ext cx="8824310" cy="1371595"/>
          </a:xfrm>
        </p:spPr>
        <p:txBody>
          <a:bodyPr vert="horz" lIns="91440" tIns="45720" rIns="91440" bIns="45720" rtlCol="0">
            <a:noAutofit/>
          </a:bodyPr>
          <a:lstStyle/>
          <a:p>
            <a:pPr marL="285750" indent="-285750">
              <a:buClr>
                <a:srgbClr val="FF0000"/>
              </a:buClr>
              <a:buFont typeface="Wingdings" panose="05000000000000000000" pitchFamily="2" charset="2"/>
              <a:buChar char="Ø"/>
            </a:pPr>
            <a:r>
              <a:rPr lang="en-AU" sz="1400" dirty="0"/>
              <a:t>From the information currently available, the Esplanade Hotel was constructed in 1904 at a cost of 5000 pounds on the corner of the Esplanade and Anderson Street, close to the original harbour and jetty. The building was constructed as a single storey stone building with timber floors, flat roof, and timber verandah to both street elevations. It was originally known as ‘</a:t>
            </a:r>
            <a:r>
              <a:rPr lang="en-AU" sz="1400" dirty="0" err="1"/>
              <a:t>McKenzies’s</a:t>
            </a:r>
            <a:r>
              <a:rPr lang="en-AU" sz="1400" dirty="0"/>
              <a:t> Hotel’ and the change in name to the Esplanade Hotel had occurred by 1910.By this time a second storey was added with external verandah with cast iron panel balustrade to the upper floor of the verandah.</a:t>
            </a:r>
          </a:p>
          <a:p>
            <a:pPr marL="285750" indent="-285750">
              <a:buClr>
                <a:srgbClr val="FF0000"/>
              </a:buClr>
              <a:buFont typeface="Wingdings" panose="05000000000000000000" pitchFamily="2" charset="2"/>
              <a:buChar char="Ø"/>
            </a:pPr>
            <a:endParaRPr lang="en-US" sz="1400" dirty="0"/>
          </a:p>
        </p:txBody>
      </p:sp>
      <p:pic>
        <p:nvPicPr>
          <p:cNvPr id="1026" name="Picture 2">
            <a:extLst>
              <a:ext uri="{FF2B5EF4-FFF2-40B4-BE49-F238E27FC236}">
                <a16:creationId xmlns:a16="http://schemas.microsoft.com/office/drawing/2014/main" id="{725CF653-06A3-4CE9-A5F8-8DF401212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720975"/>
            <a:ext cx="4883777" cy="3483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15">
            <a:extLst>
              <a:ext uri="{FF2B5EF4-FFF2-40B4-BE49-F238E27FC236}">
                <a16:creationId xmlns:a16="http://schemas.microsoft.com/office/drawing/2014/main" id="{835F7FCE-AA1C-49C2-AB31-4F163973FF17}"/>
              </a:ext>
            </a:extLst>
          </p:cNvPr>
          <p:cNvSpPr txBox="1">
            <a:spLocks/>
          </p:cNvSpPr>
          <p:nvPr/>
        </p:nvSpPr>
        <p:spPr>
          <a:xfrm>
            <a:off x="134680" y="2977659"/>
            <a:ext cx="3980120" cy="3545626"/>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tx2"/>
              </a:buClr>
              <a:buFont typeface="Franklin Gothic Book" panose="020B0503020102020204" pitchFamily="34" charset="0"/>
              <a:buNone/>
              <a:defRPr sz="2400" kern="1200">
                <a:solidFill>
                  <a:schemeClr val="bg1"/>
                </a:solidFill>
                <a:latin typeface="Franklin Gothic Book" panose="020B0503020102020204" pitchFamily="34" charset="0"/>
                <a:ea typeface="+mn-ea"/>
                <a:cs typeface="Arial" panose="020B0604020202020204" pitchFamily="34" charset="0"/>
              </a:defRPr>
            </a:lvl1pPr>
            <a:lvl2pPr marL="742950" indent="-285750" algn="l" defTabSz="914400" rtl="0" eaLnBrk="1" latinLnBrk="0" hangingPunct="1">
              <a:spcBef>
                <a:spcPts val="0"/>
              </a:spcBef>
              <a:buClr>
                <a:schemeClr val="tx2"/>
              </a:buClr>
              <a:buSzPct val="100000"/>
              <a:buFont typeface="Franklin Gothic Book" panose="020B0503020102020204" pitchFamily="34" charset="0"/>
              <a:buChar char="—"/>
              <a:defRPr sz="21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spcBef>
                <a:spcPts val="0"/>
              </a:spcBef>
              <a:buClr>
                <a:schemeClr val="tx2"/>
              </a:buClr>
              <a:buFont typeface="Arial" panose="020B0604020202020204" pitchFamily="34" charset="0"/>
              <a:buChar char="»"/>
              <a:defRPr sz="18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Clr>
                <a:srgbClr val="FF0000"/>
              </a:buClr>
              <a:buFont typeface="Wingdings" panose="05000000000000000000" pitchFamily="2" charset="2"/>
              <a:buChar char="Ø"/>
            </a:pPr>
            <a:r>
              <a:rPr lang="en-AU" sz="1400" dirty="0"/>
              <a:t>It was the largest of a number of hotels in the town and one of the most prominent buildings in Port Hedland at that time. Photographic evidence indicates that by 1910, the building had a simple parapet concealing the roof with a large sign ‘Esplanade Hotel’ on the parapet.</a:t>
            </a:r>
          </a:p>
          <a:p>
            <a:pPr marL="285750" indent="-285750">
              <a:buClr>
                <a:srgbClr val="FF0000"/>
              </a:buClr>
              <a:buFont typeface="Wingdings" panose="05000000000000000000" pitchFamily="2" charset="2"/>
              <a:buChar char="Ø"/>
            </a:pPr>
            <a:r>
              <a:rPr lang="en-AU" sz="1400" dirty="0"/>
              <a:t>A number of outbuildings were constructed on the north and west sides of the building after its construction.</a:t>
            </a:r>
          </a:p>
        </p:txBody>
      </p:sp>
      <p:pic>
        <p:nvPicPr>
          <p:cNvPr id="2" name="Picture 1">
            <a:extLst>
              <a:ext uri="{FF2B5EF4-FFF2-40B4-BE49-F238E27FC236}">
                <a16:creationId xmlns:a16="http://schemas.microsoft.com/office/drawing/2014/main" id="{D6D3D196-0187-4E9A-B11B-25FA0731BDFC}"/>
              </a:ext>
            </a:extLst>
          </p:cNvPr>
          <p:cNvPicPr>
            <a:picLocks noChangeAspect="1"/>
          </p:cNvPicPr>
          <p:nvPr/>
        </p:nvPicPr>
        <p:blipFill>
          <a:blip r:embed="rId4"/>
          <a:stretch>
            <a:fillRect/>
          </a:stretch>
        </p:blipFill>
        <p:spPr>
          <a:xfrm>
            <a:off x="4267200" y="6239179"/>
            <a:ext cx="4554107" cy="304826"/>
          </a:xfrm>
          <a:prstGeom prst="rect">
            <a:avLst/>
          </a:prstGeom>
        </p:spPr>
      </p:pic>
    </p:spTree>
    <p:extLst>
      <p:ext uri="{BB962C8B-B14F-4D97-AF65-F5344CB8AC3E}">
        <p14:creationId xmlns:p14="http://schemas.microsoft.com/office/powerpoint/2010/main" val="407109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8</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5">
            <a:extLst>
              <a:ext uri="{FF2B5EF4-FFF2-40B4-BE49-F238E27FC236}">
                <a16:creationId xmlns:a16="http://schemas.microsoft.com/office/drawing/2014/main" id="{ECF0522E-7D4B-4B65-89C3-7B75DBFA9F9E}"/>
              </a:ext>
            </a:extLst>
          </p:cNvPr>
          <p:cNvSpPr>
            <a:spLocks noGrp="1"/>
          </p:cNvSpPr>
          <p:nvPr>
            <p:ph idx="1"/>
          </p:nvPr>
        </p:nvSpPr>
        <p:spPr>
          <a:xfrm>
            <a:off x="457199" y="1600199"/>
            <a:ext cx="8534401" cy="914401"/>
          </a:xfrm>
        </p:spPr>
        <p:txBody>
          <a:bodyPr>
            <a:normAutofit/>
          </a:bodyPr>
          <a:lstStyle/>
          <a:p>
            <a:pPr marL="285750" indent="-285750">
              <a:buClr>
                <a:srgbClr val="FF0000"/>
              </a:buClr>
              <a:buFont typeface="Wingdings" panose="05000000000000000000" pitchFamily="2" charset="2"/>
              <a:buChar char="Ø"/>
            </a:pPr>
            <a:r>
              <a:rPr lang="en-AU" sz="1400" dirty="0"/>
              <a:t>Circa 1920’s,  a single storey timber building was added on the Anderson Street boundary. This was later replaced with a brick building with street </a:t>
            </a:r>
            <a:r>
              <a:rPr lang="en-AU" sz="1400" dirty="0" err="1"/>
              <a:t>verandah</a:t>
            </a:r>
            <a:r>
              <a:rPr lang="en-AU" sz="1400" dirty="0"/>
              <a:t> separated from the original hotel building by a ‘breezeway’ of approx. 3m. </a:t>
            </a:r>
          </a:p>
          <a:p>
            <a:pPr marL="285750" indent="-285750">
              <a:buClr>
                <a:srgbClr val="FF0000"/>
              </a:buClr>
              <a:buFont typeface="Wingdings" panose="05000000000000000000" pitchFamily="2" charset="2"/>
              <a:buChar char="Ø"/>
            </a:pPr>
            <a:endParaRPr lang="en-AU" sz="2500" dirty="0"/>
          </a:p>
          <a:p>
            <a:pPr marL="285750" indent="-285750">
              <a:buClr>
                <a:srgbClr val="FF0000"/>
              </a:buClr>
              <a:buFont typeface="Wingdings" panose="05000000000000000000" pitchFamily="2" charset="2"/>
              <a:buChar char="Ø"/>
            </a:pPr>
            <a:endParaRPr lang="en-US" sz="1600" dirty="0"/>
          </a:p>
        </p:txBody>
      </p:sp>
      <p:pic>
        <p:nvPicPr>
          <p:cNvPr id="3" name="Picture 2">
            <a:extLst>
              <a:ext uri="{FF2B5EF4-FFF2-40B4-BE49-F238E27FC236}">
                <a16:creationId xmlns:a16="http://schemas.microsoft.com/office/drawing/2014/main" id="{0146EBFD-3C0A-49CE-A322-050BDCCAA95E}"/>
              </a:ext>
            </a:extLst>
          </p:cNvPr>
          <p:cNvPicPr>
            <a:picLocks noChangeAspect="1"/>
          </p:cNvPicPr>
          <p:nvPr/>
        </p:nvPicPr>
        <p:blipFill>
          <a:blip r:embed="rId3"/>
          <a:stretch>
            <a:fillRect/>
          </a:stretch>
        </p:blipFill>
        <p:spPr>
          <a:xfrm>
            <a:off x="1295400" y="2362200"/>
            <a:ext cx="6754954" cy="4038600"/>
          </a:xfrm>
          <a:prstGeom prst="rect">
            <a:avLst/>
          </a:prstGeom>
        </p:spPr>
      </p:pic>
      <p:sp>
        <p:nvSpPr>
          <p:cNvPr id="14" name="TextBox 13">
            <a:extLst>
              <a:ext uri="{FF2B5EF4-FFF2-40B4-BE49-F238E27FC236}">
                <a16:creationId xmlns:a16="http://schemas.microsoft.com/office/drawing/2014/main" id="{A6F8FD8E-C540-476D-9478-D0178360C149}"/>
              </a:ext>
            </a:extLst>
          </p:cNvPr>
          <p:cNvSpPr txBox="1"/>
          <p:nvPr/>
        </p:nvSpPr>
        <p:spPr>
          <a:xfrm>
            <a:off x="2438400" y="6172200"/>
            <a:ext cx="4268200" cy="461665"/>
          </a:xfrm>
          <a:prstGeom prst="rect">
            <a:avLst/>
          </a:prstGeom>
          <a:noFill/>
        </p:spPr>
        <p:txBody>
          <a:bodyPr wrap="square">
            <a:spAutoFit/>
          </a:bodyPr>
          <a:lstStyle/>
          <a:p>
            <a:pPr algn="ctr"/>
            <a:endParaRPr lang="pt-BR" sz="1200" dirty="0"/>
          </a:p>
          <a:p>
            <a:pPr algn="ctr"/>
            <a:r>
              <a:rPr lang="pt-BR" sz="1200" dirty="0">
                <a:solidFill>
                  <a:schemeClr val="bg1"/>
                </a:solidFill>
                <a:latin typeface="Franklin Gothic Book" panose="020B0503020102020204" pitchFamily="34" charset="0"/>
              </a:rPr>
              <a:t>Photo no. 2 - Esplanade Hotel in 1937 </a:t>
            </a:r>
            <a:r>
              <a:rPr lang="pt-BR" sz="1200" dirty="0" err="1">
                <a:solidFill>
                  <a:schemeClr val="bg1"/>
                </a:solidFill>
                <a:latin typeface="Franklin Gothic Book" panose="020B0503020102020204" pitchFamily="34" charset="0"/>
              </a:rPr>
              <a:t>before</a:t>
            </a:r>
            <a:r>
              <a:rPr lang="pt-BR" sz="1200" dirty="0">
                <a:solidFill>
                  <a:schemeClr val="bg1"/>
                </a:solidFill>
                <a:latin typeface="Franklin Gothic Book" panose="020B0503020102020204" pitchFamily="34" charset="0"/>
              </a:rPr>
              <a:t> 1939 </a:t>
            </a:r>
            <a:r>
              <a:rPr lang="pt-BR" sz="1200" dirty="0" err="1">
                <a:solidFill>
                  <a:schemeClr val="bg1"/>
                </a:solidFill>
                <a:latin typeface="Franklin Gothic Book" panose="020B0503020102020204" pitchFamily="34" charset="0"/>
              </a:rPr>
              <a:t>cyclone</a:t>
            </a:r>
            <a:endParaRPr lang="pt-BR" sz="12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979965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887396-A88A-42C3-9CB0-DFD3DEC25FAA}"/>
              </a:ext>
            </a:extLst>
          </p:cNvPr>
          <p:cNvSpPr>
            <a:spLocks noGrp="1"/>
          </p:cNvSpPr>
          <p:nvPr>
            <p:ph type="sldNum" sz="quarter" idx="11"/>
          </p:nvPr>
        </p:nvSpPr>
        <p:spPr>
          <a:xfrm>
            <a:off x="6409293" y="6561590"/>
            <a:ext cx="2057400" cy="313995"/>
          </a:xfrm>
        </p:spPr>
        <p:txBody>
          <a:bodyPr/>
          <a:lstStyle/>
          <a:p>
            <a:fld id="{A15C5EC1-1BEF-49A0-A8DA-B672C63EDCC2}" type="slidenum">
              <a:rPr lang="en-US" smtClean="0"/>
              <a:pPr/>
              <a:t>9</a:t>
            </a:fld>
            <a:endParaRPr lang="en-US" dirty="0"/>
          </a:p>
        </p:txBody>
      </p:sp>
      <p:sp>
        <p:nvSpPr>
          <p:cNvPr id="9" name="Title 1">
            <a:extLst>
              <a:ext uri="{FF2B5EF4-FFF2-40B4-BE49-F238E27FC236}">
                <a16:creationId xmlns:a16="http://schemas.microsoft.com/office/drawing/2014/main" id="{C5C4889A-2D5F-42F9-BC60-EE14BA86F76B}"/>
              </a:ext>
            </a:extLst>
          </p:cNvPr>
          <p:cNvSpPr>
            <a:spLocks noGrp="1"/>
          </p:cNvSpPr>
          <p:nvPr>
            <p:ph type="title"/>
          </p:nvPr>
        </p:nvSpPr>
        <p:spPr>
          <a:xfrm>
            <a:off x="399094" y="914400"/>
            <a:ext cx="7400041" cy="779855"/>
          </a:xfrm>
        </p:spPr>
        <p:txBody>
          <a:bodyPr/>
          <a:lstStyle/>
          <a:p>
            <a:r>
              <a:rPr lang="en-US" dirty="0"/>
              <a:t>History and heritage</a:t>
            </a:r>
          </a:p>
        </p:txBody>
      </p:sp>
      <p:sp>
        <p:nvSpPr>
          <p:cNvPr id="10" name="Title 2">
            <a:extLst>
              <a:ext uri="{FF2B5EF4-FFF2-40B4-BE49-F238E27FC236}">
                <a16:creationId xmlns:a16="http://schemas.microsoft.com/office/drawing/2014/main" id="{594749F8-306A-4542-8A29-DB7E2A8413E5}"/>
              </a:ext>
            </a:extLst>
          </p:cNvPr>
          <p:cNvSpPr txBox="1">
            <a:spLocks/>
          </p:cNvSpPr>
          <p:nvPr/>
        </p:nvSpPr>
        <p:spPr>
          <a:xfrm>
            <a:off x="363567" y="209668"/>
            <a:ext cx="6180841" cy="7798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600" b="0" kern="1200" cap="all" baseline="0">
                <a:solidFill>
                  <a:schemeClr val="bg1"/>
                </a:solidFill>
                <a:latin typeface="Franklin Gothic Book" panose="020B0503020102020204" pitchFamily="34" charset="0"/>
                <a:ea typeface="+mj-ea"/>
                <a:cs typeface="Arial" panose="020B0604020202020204" pitchFamily="34" charset="0"/>
              </a:defRPr>
            </a:lvl1pPr>
          </a:lstStyle>
          <a:p>
            <a:r>
              <a:rPr lang="en-AU" dirty="0"/>
              <a:t>The Esplanade Hotel, Port Hedland Façade Cladding Remediation</a:t>
            </a:r>
            <a:endParaRPr lang="en-US" dirty="0"/>
          </a:p>
        </p:txBody>
      </p:sp>
      <p:cxnSp>
        <p:nvCxnSpPr>
          <p:cNvPr id="12" name="Straight Connector 11">
            <a:extLst>
              <a:ext uri="{FF2B5EF4-FFF2-40B4-BE49-F238E27FC236}">
                <a16:creationId xmlns:a16="http://schemas.microsoft.com/office/drawing/2014/main" id="{FCD6F50F-2903-460D-9492-AB544ED131AF}"/>
              </a:ext>
            </a:extLst>
          </p:cNvPr>
          <p:cNvCxnSpPr/>
          <p:nvPr/>
        </p:nvCxnSpPr>
        <p:spPr>
          <a:xfrm>
            <a:off x="0" y="1029477"/>
            <a:ext cx="6248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15">
            <a:extLst>
              <a:ext uri="{FF2B5EF4-FFF2-40B4-BE49-F238E27FC236}">
                <a16:creationId xmlns:a16="http://schemas.microsoft.com/office/drawing/2014/main" id="{ECF0522E-7D4B-4B65-89C3-7B75DBFA9F9E}"/>
              </a:ext>
            </a:extLst>
          </p:cNvPr>
          <p:cNvSpPr>
            <a:spLocks noGrp="1"/>
          </p:cNvSpPr>
          <p:nvPr>
            <p:ph idx="1"/>
          </p:nvPr>
        </p:nvSpPr>
        <p:spPr>
          <a:xfrm>
            <a:off x="381001" y="1524000"/>
            <a:ext cx="8305799" cy="894392"/>
          </a:xfrm>
        </p:spPr>
        <p:txBody>
          <a:bodyPr>
            <a:normAutofit/>
          </a:bodyPr>
          <a:lstStyle/>
          <a:p>
            <a:pPr marL="285750" indent="-285750">
              <a:buClr>
                <a:srgbClr val="FF0000"/>
              </a:buClr>
              <a:buFont typeface="Wingdings" panose="05000000000000000000" pitchFamily="2" charset="2"/>
              <a:buChar char="Ø"/>
            </a:pPr>
            <a:r>
              <a:rPr lang="en-AU" sz="1400" dirty="0"/>
              <a:t>The building was damaged by cyclone in 1939 and repairs and additions were constructed at this time. A second storey addition was added to the building attached to the Hotel facing Anderson Street. </a:t>
            </a:r>
          </a:p>
          <a:p>
            <a:pPr marL="285750" indent="-285750">
              <a:buClr>
                <a:srgbClr val="FF0000"/>
              </a:buClr>
              <a:buFont typeface="Wingdings" panose="05000000000000000000" pitchFamily="2" charset="2"/>
              <a:buChar char="Ø"/>
            </a:pPr>
            <a:endParaRPr lang="en-AU" sz="1600" dirty="0"/>
          </a:p>
        </p:txBody>
      </p:sp>
      <p:sp>
        <p:nvSpPr>
          <p:cNvPr id="14" name="TextBox 13">
            <a:extLst>
              <a:ext uri="{FF2B5EF4-FFF2-40B4-BE49-F238E27FC236}">
                <a16:creationId xmlns:a16="http://schemas.microsoft.com/office/drawing/2014/main" id="{A6F8FD8E-C540-476D-9478-D0178360C149}"/>
              </a:ext>
            </a:extLst>
          </p:cNvPr>
          <p:cNvSpPr txBox="1"/>
          <p:nvPr/>
        </p:nvSpPr>
        <p:spPr>
          <a:xfrm>
            <a:off x="2362200" y="6019800"/>
            <a:ext cx="4426778" cy="461665"/>
          </a:xfrm>
          <a:prstGeom prst="rect">
            <a:avLst/>
          </a:prstGeom>
          <a:noFill/>
        </p:spPr>
        <p:txBody>
          <a:bodyPr wrap="square">
            <a:spAutoFit/>
          </a:bodyPr>
          <a:lstStyle/>
          <a:p>
            <a:endParaRPr lang="pt-BR" sz="1200" dirty="0"/>
          </a:p>
          <a:p>
            <a:r>
              <a:rPr lang="pt-BR" sz="1200" dirty="0">
                <a:solidFill>
                  <a:schemeClr val="bg1"/>
                </a:solidFill>
                <a:latin typeface="Franklin Gothic Book" panose="020B0503020102020204" pitchFamily="34" charset="0"/>
              </a:rPr>
              <a:t>Photo no. 3 - Esplanade Hotel after Cyclone damage - 1939</a:t>
            </a:r>
          </a:p>
        </p:txBody>
      </p:sp>
      <p:pic>
        <p:nvPicPr>
          <p:cNvPr id="2" name="Picture 1">
            <a:extLst>
              <a:ext uri="{FF2B5EF4-FFF2-40B4-BE49-F238E27FC236}">
                <a16:creationId xmlns:a16="http://schemas.microsoft.com/office/drawing/2014/main" id="{C46497A7-5898-46A7-8463-8634AAA66DA8}"/>
              </a:ext>
            </a:extLst>
          </p:cNvPr>
          <p:cNvPicPr>
            <a:picLocks noChangeAspect="1"/>
          </p:cNvPicPr>
          <p:nvPr/>
        </p:nvPicPr>
        <p:blipFill>
          <a:blip r:embed="rId3"/>
          <a:stretch>
            <a:fillRect/>
          </a:stretch>
        </p:blipFill>
        <p:spPr>
          <a:xfrm>
            <a:off x="1219200" y="2133600"/>
            <a:ext cx="6653632" cy="3978022"/>
          </a:xfrm>
          <a:prstGeom prst="rect">
            <a:avLst/>
          </a:prstGeom>
        </p:spPr>
      </p:pic>
    </p:spTree>
    <p:extLst>
      <p:ext uri="{BB962C8B-B14F-4D97-AF65-F5344CB8AC3E}">
        <p14:creationId xmlns:p14="http://schemas.microsoft.com/office/powerpoint/2010/main" val="1571969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255123cf-5600-44fe-bd0b-5525a29327fe" ContentTypeId="0x0101" PreviousValue="false"/>
</file>

<file path=customXml/item2.xml><?xml version="1.0" encoding="utf-8"?>
<metadata xmlns="http://www.objective.com/ecm/document/metadata/CD7BL30DF8E14B84ACE761E4E8F12C00" version="1.0.0">
  <systemFields>
    <field name="Objective-Id">
      <value order="0">A11843005</value>
    </field>
    <field name="Objective-Title">
      <value order="0">20220601 - 804-8-1 - Lot 100 No. 2 Anderson St Port Hedland - Development Application Submission - Supporting Presentation (Final)</value>
    </field>
    <field name="Objective-Description">
      <value order="0"/>
    </field>
    <field name="Objective-CreationStamp">
      <value order="0">2022-05-31T09:19:34Z</value>
    </field>
    <field name="Objective-IsApproved">
      <value order="0">false</value>
    </field>
    <field name="Objective-IsPublished">
      <value order="0">true</value>
    </field>
    <field name="Objective-DatePublished">
      <value order="0">2022-06-01T04:45:48Z</value>
    </field>
    <field name="Objective-ModificationStamp">
      <value order="0">2022-06-01T04:45:49Z</value>
    </field>
    <field name="Objective-Owner">
      <value order="0">James, Ray</value>
    </field>
    <field name="Objective-Path">
      <value order="0">Objective Global Folder:Department of Planning:01 Corporate:Core Functions:Statutory Planning:Planning Applications:Scanned Applications Staging File (Pre Conformance):IP DA - Anderson St Lot 100 No. 2 Port Hedland - Re-Cladding of Existing Building - Submission 31-05-2022 - 804-8-1</value>
    </field>
    <field name="Objective-Parent">
      <value order="0">IP DA - Anderson St Lot 100 No. 2 Port Hedland - Re-Cladding of Existing Building - Submission 31-05-2022 - 804-8-1</value>
    </field>
    <field name="Objective-State">
      <value order="0">Published</value>
    </field>
    <field name="Objective-VersionId">
      <value order="0">vA16970368</value>
    </field>
    <field name="Objective-Version">
      <value order="0">1.0</value>
    </field>
    <field name="Objective-VersionNumber">
      <value order="0">1</value>
    </field>
    <field name="Objective-VersionComment">
      <value order="0"/>
    </field>
    <field name="Objective-FileNumber">
      <value order="0">qA555364</value>
    </field>
    <field name="Objective-Classification">
      <value order="0"/>
    </field>
    <field name="Objective-Caveats">
      <value order="0"/>
    </field>
  </systemFields>
  <catalogues>
    <catalogue name="Electronic Document Type Catalogue" type="type" ori="id:cA44">
      <field name="Objective-Disposed Document Status">
        <value order="0"/>
      </field>
      <field name="Objective-Notes">
        <value order="0"/>
      </field>
      <field name="Objective-Disposed On">
        <value order="0"/>
      </field>
      <field name="Objective-Disposal Review Date - Hard Copy">
        <value order="0"/>
      </field>
      <field name="Objective-Connect Creator">
        <value order="0"/>
      </field>
      <field name="Objective-Disposal Status">
        <value order="0"/>
      </field>
    </catalogue>
  </catalogues>
</metadata>
</file>

<file path=customXml/item3.xml><?xml version="1.0" encoding="utf-8"?>
<p:properties xmlns:p="http://schemas.microsoft.com/office/2006/metadata/properties" xmlns:xsi="http://www.w3.org/2001/XMLSchema-instance" xmlns:pc="http://schemas.microsoft.com/office/infopath/2007/PartnerControls">
  <documentManagement>
    <Initiative xmlns="9cf81d45-a9ea-4144-b627-fe3d25dc540a" xsi:nil="true"/>
    <ProjectNumber xmlns="9cf81d45-a9ea-4144-b627-fe3d25dc540a" xsi:nil="true"/>
    <ClientNumber xmlns="9cf81d45-a9ea-4144-b627-fe3d25dc540a"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0A233EA0FE78A64E98E5D381C392C8A3" ma:contentTypeVersion="0" ma:contentTypeDescription="Create a new document." ma:contentTypeScope="" ma:versionID="787a058e9c1c29a184f353d27be1dfb0">
  <xsd:schema xmlns:xsd="http://www.w3.org/2001/XMLSchema" xmlns:xs="http://www.w3.org/2001/XMLSchema" xmlns:p="http://schemas.microsoft.com/office/2006/metadata/properties" xmlns:ns2="9cf81d45-a9ea-4144-b627-fe3d25dc540a" targetNamespace="http://schemas.microsoft.com/office/2006/metadata/properties" ma:root="true" ma:fieldsID="53503d9ae57f0eb6e7b0438b3a8fcaa2" ns2:_="">
    <xsd:import namespace="9cf81d45-a9ea-4144-b627-fe3d25dc540a"/>
    <xsd:element name="properties">
      <xsd:complexType>
        <xsd:sequence>
          <xsd:element name="documentManagement">
            <xsd:complexType>
              <xsd:all>
                <xsd:element ref="ns2:ProjectNumber" minOccurs="0"/>
                <xsd:element ref="ns2:ClientNumber" minOccurs="0"/>
                <xsd:element ref="ns2:Initiat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81d45-a9ea-4144-b627-fe3d25dc540a" elementFormDefault="qualified">
    <xsd:import namespace="http://schemas.microsoft.com/office/2006/documentManagement/types"/>
    <xsd:import namespace="http://schemas.microsoft.com/office/infopath/2007/PartnerControls"/>
    <xsd:element name="ProjectNumber" ma:index="8" nillable="true" ma:displayName="ProjectNumber" ma:internalName="ProjectNumber">
      <xsd:simpleType>
        <xsd:restriction base="dms:Text">
          <xsd:maxLength value="255"/>
        </xsd:restriction>
      </xsd:simpleType>
    </xsd:element>
    <xsd:element name="ClientNumber" ma:index="9" nillable="true" ma:displayName="ClientNumber" ma:internalName="ClientNumber">
      <xsd:simpleType>
        <xsd:restriction base="dms:Text">
          <xsd:maxLength value="255"/>
        </xsd:restriction>
      </xsd:simpleType>
    </xsd:element>
    <xsd:element name="Initiative" ma:index="10" nillable="true" ma:displayName="Initiative" ma:internalName="Initiativ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33D7F6-D400-42DB-89B7-64DC8CF42450}">
  <ds:schemaRefs>
    <ds:schemaRef ds:uri="Microsoft.SharePoint.Taxonomy.ContentTypeSync"/>
  </ds:schemaRefs>
</ds:datastoreItem>
</file>

<file path=customXml/itemProps2.xml><?xml version="1.0" encoding="utf-8"?>
<ds:datastoreItem xmlns:ds="http://schemas.openxmlformats.org/officeDocument/2006/customXml" ds:itemID="{5745109E-2DDF-40CB-AC2B-FF9B10C90820}">
  <ds:schemaRefs>
    <ds:schemaRef ds:uri="http://www.objective.com/ecm/document/metadata/CD7BL30DF8E14B84ACE761E4E8F12C00"/>
  </ds:schemaRefs>
</ds:datastoreItem>
</file>

<file path=customXml/itemProps3.xml><?xml version="1.0" encoding="utf-8"?>
<ds:datastoreItem xmlns:ds="http://schemas.openxmlformats.org/officeDocument/2006/customXml" ds:itemID="{C6EA168B-C26B-42C9-B4B0-489C9B7E07B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cf81d45-a9ea-4144-b627-fe3d25dc540a"/>
    <ds:schemaRef ds:uri="http://www.w3.org/XML/1998/namespace"/>
    <ds:schemaRef ds:uri="http://purl.org/dc/dcmitype/"/>
  </ds:schemaRefs>
</ds:datastoreItem>
</file>

<file path=customXml/itemProps4.xml><?xml version="1.0" encoding="utf-8"?>
<ds:datastoreItem xmlns:ds="http://schemas.openxmlformats.org/officeDocument/2006/customXml" ds:itemID="{7FE5F963-3EC5-48AC-9D91-1131CE9F2FC2}">
  <ds:schemaRefs>
    <ds:schemaRef ds:uri="http://schemas.microsoft.com/sharepoint/v3/contenttype/forms"/>
  </ds:schemaRefs>
</ds:datastoreItem>
</file>

<file path=customXml/itemProps5.xml><?xml version="1.0" encoding="utf-8"?>
<ds:datastoreItem xmlns:ds="http://schemas.openxmlformats.org/officeDocument/2006/customXml" ds:itemID="{23340723-77F2-42DB-BE89-5F2AA247A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f81d45-a9ea-4144-b627-fe3d25dc5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72267</TotalTime>
  <Words>2624</Words>
  <Application>Microsoft Office PowerPoint</Application>
  <PresentationFormat>On-screen Show (4:3)</PresentationFormat>
  <Paragraphs>257</Paragraphs>
  <Slides>33</Slides>
  <Notes>30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Courier New</vt:lpstr>
      <vt:lpstr>Franklin Gothic Book</vt:lpstr>
      <vt:lpstr>Franklin Gothic Medium</vt:lpstr>
      <vt:lpstr>Times New Roman</vt:lpstr>
      <vt:lpstr>Wingdings</vt:lpstr>
      <vt:lpstr>Office Theme</vt:lpstr>
      <vt:lpstr>Acrobat Document</vt:lpstr>
      <vt:lpstr>The Esplanade Hotel, Port Hedland – Façade Cladding Remediation</vt:lpstr>
      <vt:lpstr>Introduction</vt:lpstr>
      <vt:lpstr>Current heritage status</vt:lpstr>
      <vt:lpstr>Current heritage status</vt:lpstr>
      <vt:lpstr>Current heritage status</vt:lpstr>
      <vt:lpstr>Town of port hedland municipal inventory</vt:lpstr>
      <vt:lpstr>History and heritage</vt:lpstr>
      <vt:lpstr>History and heritage</vt:lpstr>
      <vt:lpstr>History and heritage</vt:lpstr>
      <vt:lpstr>History and heritage</vt:lpstr>
      <vt:lpstr>History and heritage</vt:lpstr>
      <vt:lpstr>History and heritage</vt:lpstr>
      <vt:lpstr>History and heritage</vt:lpstr>
      <vt:lpstr>History and heritage</vt:lpstr>
      <vt:lpstr>Development stages</vt:lpstr>
      <vt:lpstr>Heritage significance</vt:lpstr>
      <vt:lpstr>Heritage significance</vt:lpstr>
      <vt:lpstr>Heritage significance</vt:lpstr>
      <vt:lpstr>Heritage significance</vt:lpstr>
      <vt:lpstr>Stages of significance</vt:lpstr>
      <vt:lpstr>Heritage recommendations</vt:lpstr>
      <vt:lpstr>Historical staging diagrams</vt:lpstr>
      <vt:lpstr>Historical staging diagrams</vt:lpstr>
      <vt:lpstr>Historical staging diagrams</vt:lpstr>
      <vt:lpstr>Historical staging diagrams</vt:lpstr>
      <vt:lpstr>Historical staging diagrams</vt:lpstr>
      <vt:lpstr>Historical staging diagrams</vt:lpstr>
      <vt:lpstr>Heritage initiatives </vt:lpstr>
      <vt:lpstr>PowerPoint Presentation</vt:lpstr>
      <vt:lpstr>Recommendation</vt:lpstr>
      <vt:lpstr>PowerPoint Presentation</vt:lpstr>
      <vt:lpstr>PowerPoint Presentation</vt:lpstr>
      <vt:lpstr>PowerPoint Presentation</vt:lpstr>
    </vt:vector>
  </TitlesOfParts>
  <Company>Tetra Tech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Lopez, Tom</dc:creator>
  <cp:lastModifiedBy>Leighton Goldsworthy</cp:lastModifiedBy>
  <cp:revision>679</cp:revision>
  <cp:lastPrinted>2021-08-11T10:38:10Z</cp:lastPrinted>
  <dcterms:created xsi:type="dcterms:W3CDTF">2014-12-29T23:55:34Z</dcterms:created>
  <dcterms:modified xsi:type="dcterms:W3CDTF">2022-07-06T00:59:28Z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0x0101000A233EA0FE78A64E98E5D381C392C8A3</vt:lpwstr>
  </property>
  <property fmtid="{D5CDD505-2E9C-101B-9397-08002B2CF9AE}" pid="3" name="TitusGUID">
    <vt:lpwstr>f774595c-7deb-4042-8869-bfb2ad18a6aa</vt:lpwstr>
  </property>
  <property fmtid="{D5CDD505-2E9C-101B-9397-08002B2CF9AE}" pid="4" name="BHPClassification">
    <vt:lpwstr>U</vt:lpwstr>
  </property>
  <property fmtid="{D5CDD505-2E9C-101B-9397-08002B2CF9AE}" pid="5" name="Objective-Id">
    <vt:lpwstr>A11843005</vt:lpwstr>
  </property>
  <property fmtid="{D5CDD505-2E9C-101B-9397-08002B2CF9AE}" pid="6" name="Objective-Title">
    <vt:lpwstr>20220601 - 804-8-1 - Lot 100 No. 2 Anderson St Port Hedland - Development Application Submission - Supporting Presentation (Final)</vt:lpwstr>
  </property>
  <property fmtid="{D5CDD505-2E9C-101B-9397-08002B2CF9AE}" pid="7" name="Objective-Description">
    <vt:lpwstr/>
  </property>
  <property fmtid="{D5CDD505-2E9C-101B-9397-08002B2CF9AE}" pid="8" name="Objective-CreationStamp">
    <vt:filetime>2022-06-01T04:45:48Z</vt:filetime>
  </property>
  <property fmtid="{D5CDD505-2E9C-101B-9397-08002B2CF9AE}" pid="9" name="Objective-IsApproved">
    <vt:bool>false</vt:bool>
  </property>
  <property fmtid="{D5CDD505-2E9C-101B-9397-08002B2CF9AE}" pid="10" name="Objective-IsPublished">
    <vt:bool>true</vt:bool>
  </property>
  <property fmtid="{D5CDD505-2E9C-101B-9397-08002B2CF9AE}" pid="11" name="Objective-DatePublished">
    <vt:filetime>2022-06-01T04:45:48Z</vt:filetime>
  </property>
  <property fmtid="{D5CDD505-2E9C-101B-9397-08002B2CF9AE}" pid="12" name="Objective-ModificationStamp">
    <vt:filetime>2022-06-01T04:45:51Z</vt:filetime>
  </property>
  <property fmtid="{D5CDD505-2E9C-101B-9397-08002B2CF9AE}" pid="13" name="Objective-Owner">
    <vt:lpwstr>James, Ray</vt:lpwstr>
  </property>
  <property fmtid="{D5CDD505-2E9C-101B-9397-08002B2CF9AE}" pid="14" name="Objective-Path">
    <vt:lpwstr>Objective Global Folder:Department of Planning:01 Corporate:Core Functions:Statutory Planning:Planning Applications:Scanned Applications Staging File (Pre Conformance):IP DA - Anderson St Lot 100 No. 2 Port Hedland - Re-Cladding of Existing Building - Sub</vt:lpwstr>
  </property>
  <property fmtid="{D5CDD505-2E9C-101B-9397-08002B2CF9AE}" pid="15" name="Objective-Parent">
    <vt:lpwstr>IP DA - Anderson St Lot 100 No. 2 Port Hedland - Re-Cladding of Existing Building - Submission 31-05-2022 - 804-8-1</vt:lpwstr>
  </property>
  <property fmtid="{D5CDD505-2E9C-101B-9397-08002B2CF9AE}" pid="16" name="Objective-State">
    <vt:lpwstr>Published</vt:lpwstr>
  </property>
  <property fmtid="{D5CDD505-2E9C-101B-9397-08002B2CF9AE}" pid="17" name="Objective-VersionId">
    <vt:lpwstr>vA16970368</vt:lpwstr>
  </property>
  <property fmtid="{D5CDD505-2E9C-101B-9397-08002B2CF9AE}" pid="18" name="Objective-Version">
    <vt:lpwstr>1.0</vt:lpwstr>
  </property>
  <property fmtid="{D5CDD505-2E9C-101B-9397-08002B2CF9AE}" pid="19" name="Objective-VersionNumber">
    <vt:r8>1</vt:r8>
  </property>
  <property fmtid="{D5CDD505-2E9C-101B-9397-08002B2CF9AE}" pid="20" name="Objective-VersionComment">
    <vt:lpwstr>First version</vt:lpwstr>
  </property>
  <property fmtid="{D5CDD505-2E9C-101B-9397-08002B2CF9AE}" pid="21" name="Objective-FileNumber">
    <vt:lpwstr>DP/15/00189</vt:lpwstr>
  </property>
  <property fmtid="{D5CDD505-2E9C-101B-9397-08002B2CF9AE}" pid="22" name="Objective-Classification">
    <vt:lpwstr>[Inherited - none]</vt:lpwstr>
  </property>
  <property fmtid="{D5CDD505-2E9C-101B-9397-08002B2CF9AE}" pid="23" name="Objective-Caveats">
    <vt:lpwstr/>
  </property>
  <property fmtid="{D5CDD505-2E9C-101B-9397-08002B2CF9AE}" pid="24" name="Objective-Disposed Document Status">
    <vt:lpwstr/>
  </property>
  <property fmtid="{D5CDD505-2E9C-101B-9397-08002B2CF9AE}" pid="25" name="Objective-Notes">
    <vt:lpwstr/>
  </property>
  <property fmtid="{D5CDD505-2E9C-101B-9397-08002B2CF9AE}" pid="26" name="Objective-Disposed On">
    <vt:lpwstr/>
  </property>
  <property fmtid="{D5CDD505-2E9C-101B-9397-08002B2CF9AE}" pid="27" name="Objective-Disposal Review Date - Hard Copy">
    <vt:lpwstr/>
  </property>
  <property fmtid="{D5CDD505-2E9C-101B-9397-08002B2CF9AE}" pid="28" name="Objective-Connect Creator">
    <vt:lpwstr/>
  </property>
  <property fmtid="{D5CDD505-2E9C-101B-9397-08002B2CF9AE}" pid="29" name="Objective-Disposal Status">
    <vt:lpwstr/>
  </property>
  <property fmtid="{D5CDD505-2E9C-101B-9397-08002B2CF9AE}" pid="30" name="Objective-Comment">
    <vt:lpwstr/>
  </property>
  <property fmtid="{D5CDD505-2E9C-101B-9397-08002B2CF9AE}" pid="31" name="Objective-Notes [system]">
    <vt:lpwstr/>
  </property>
  <property fmtid="{D5CDD505-2E9C-101B-9397-08002B2CF9AE}" pid="32" name="Objective-Connect Creator [system]">
    <vt:lpwstr/>
  </property>
  <property fmtid="{D5CDD505-2E9C-101B-9397-08002B2CF9AE}" pid="33" name="Objective-Disposal Review Date - Hard Copy [system]">
    <vt:lpwstr/>
  </property>
  <property fmtid="{D5CDD505-2E9C-101B-9397-08002B2CF9AE}" pid="34" name="Objective-Disposal Status [system]">
    <vt:lpwstr/>
  </property>
  <property fmtid="{D5CDD505-2E9C-101B-9397-08002B2CF9AE}" pid="35" name="Objective-Disposed On [system]">
    <vt:lpwstr/>
  </property>
  <property fmtid="{D5CDD505-2E9C-101B-9397-08002B2CF9AE}" pid="36" name="Objective-Disposed Document Status [system]">
    <vt:lpwstr/>
  </property>
</Properties>
</file>